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302" r:id="rId4"/>
    <p:sldId id="304" r:id="rId5"/>
    <p:sldId id="305" r:id="rId6"/>
    <p:sldId id="281" r:id="rId7"/>
    <p:sldId id="260" r:id="rId8"/>
    <p:sldId id="275" r:id="rId9"/>
    <p:sldId id="303" r:id="rId10"/>
    <p:sldId id="285" r:id="rId11"/>
    <p:sldId id="276" r:id="rId12"/>
    <p:sldId id="277" r:id="rId13"/>
    <p:sldId id="278" r:id="rId14"/>
    <p:sldId id="306" r:id="rId15"/>
    <p:sldId id="261" r:id="rId16"/>
    <p:sldId id="282" r:id="rId17"/>
    <p:sldId id="279" r:id="rId18"/>
    <p:sldId id="283" r:id="rId19"/>
    <p:sldId id="262" r:id="rId20"/>
    <p:sldId id="263" r:id="rId21"/>
    <p:sldId id="314" r:id="rId22"/>
    <p:sldId id="264" r:id="rId23"/>
    <p:sldId id="266" r:id="rId24"/>
    <p:sldId id="265" r:id="rId25"/>
    <p:sldId id="315" r:id="rId26"/>
    <p:sldId id="284" r:id="rId27"/>
    <p:sldId id="268" r:id="rId28"/>
    <p:sldId id="269" r:id="rId29"/>
    <p:sldId id="280" r:id="rId30"/>
    <p:sldId id="301" r:id="rId31"/>
    <p:sldId id="271" r:id="rId32"/>
    <p:sldId id="272" r:id="rId33"/>
    <p:sldId id="273" r:id="rId34"/>
    <p:sldId id="286" r:id="rId35"/>
    <p:sldId id="288" r:id="rId36"/>
    <p:sldId id="289" r:id="rId37"/>
    <p:sldId id="290" r:id="rId38"/>
    <p:sldId id="308" r:id="rId39"/>
    <p:sldId id="291" r:id="rId40"/>
    <p:sldId id="292" r:id="rId41"/>
    <p:sldId id="309" r:id="rId42"/>
    <p:sldId id="274" r:id="rId43"/>
    <p:sldId id="294" r:id="rId44"/>
    <p:sldId id="313" r:id="rId45"/>
    <p:sldId id="297" r:id="rId46"/>
    <p:sldId id="298" r:id="rId47"/>
    <p:sldId id="307" r:id="rId48"/>
    <p:sldId id="287" r:id="rId49"/>
    <p:sldId id="299" r:id="rId50"/>
    <p:sldId id="311" r:id="rId51"/>
    <p:sldId id="310" r:id="rId52"/>
    <p:sldId id="300" r:id="rId53"/>
  </p:sldIdLst>
  <p:sldSz cx="12192000" cy="6858000"/>
  <p:notesSz cx="6886575" cy="10018713"/>
  <p:defaultTextStyle>
    <a:defPPr>
      <a:defRPr lang="et-EE"/>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22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4660"/>
  </p:normalViewPr>
  <p:slideViewPr>
    <p:cSldViewPr snapToGrid="0">
      <p:cViewPr varScale="1">
        <p:scale>
          <a:sx n="94" d="100"/>
          <a:sy n="94" d="100"/>
        </p:scale>
        <p:origin x="86" y="182"/>
      </p:cViewPr>
      <p:guideLst>
        <p:guide orient="horz" pos="2160"/>
        <p:guide pos="3840"/>
        <p:guide orient="horz" pos="22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arin\Desktop\Joonised%20TLT%202018_2020.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arin\Desktop\Joonised%20TLT%202018_20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Karin\Desktop\Joonised%20TLT%202018_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054994596263709E-2"/>
          <c:y val="0.20000009585756334"/>
          <c:w val="0.88364304461942256"/>
          <c:h val="0.67317073170731712"/>
        </c:manualLayout>
      </c:layout>
      <c:scatterChart>
        <c:scatterStyle val="lineMarker"/>
        <c:varyColors val="0"/>
        <c:ser>
          <c:idx val="0"/>
          <c:order val="0"/>
          <c:tx>
            <c:strRef>
              <c:f>'1,2 (20)'!$B$104</c:f>
              <c:strCache>
                <c:ptCount val="1"/>
                <c:pt idx="0">
                  <c:v>Linnaliini buss</c:v>
                </c:pt>
              </c:strCache>
            </c:strRef>
          </c:tx>
          <c:spPr>
            <a:ln w="22225" cap="rnd" cmpd="sng" algn="ctr">
              <a:solidFill>
                <a:srgbClr val="C00000"/>
              </a:solidFill>
              <a:prstDash val="solid"/>
              <a:round/>
            </a:ln>
            <a:effectLst/>
          </c:spPr>
          <c:marker>
            <c:symbol val="diamond"/>
            <c:size val="2"/>
            <c:spPr>
              <a:solidFill>
                <a:schemeClr val="accent2"/>
              </a:solidFill>
              <a:ln w="6350" cap="flat" cmpd="sng" algn="ctr">
                <a:solidFill>
                  <a:schemeClr val="accent2"/>
                </a:solidFill>
                <a:prstDash val="solid"/>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Verdana"/>
                    <a:ea typeface="Verdana"/>
                    <a:cs typeface="Verdana"/>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xVal>
            <c:numRef>
              <c:f>'1,2 (20)'!$C$103:$S$103</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2013</c:v>
                </c:pt>
                <c:pt idx="12">
                  <c:v>2014</c:v>
                </c:pt>
                <c:pt idx="13">
                  <c:v>2015</c:v>
                </c:pt>
                <c:pt idx="14">
                  <c:v>2017</c:v>
                </c:pt>
                <c:pt idx="15">
                  <c:v>2018</c:v>
                </c:pt>
                <c:pt idx="16">
                  <c:v>2020</c:v>
                </c:pt>
              </c:numCache>
            </c:numRef>
          </c:xVal>
          <c:yVal>
            <c:numRef>
              <c:f>'1,2 (20)'!$C$104:$S$104</c:f>
              <c:numCache>
                <c:formatCode>0</c:formatCode>
                <c:ptCount val="17"/>
                <c:pt idx="0">
                  <c:v>43</c:v>
                </c:pt>
                <c:pt idx="1">
                  <c:v>44</c:v>
                </c:pt>
                <c:pt idx="2">
                  <c:v>46</c:v>
                </c:pt>
                <c:pt idx="3">
                  <c:v>45</c:v>
                </c:pt>
                <c:pt idx="4">
                  <c:v>48</c:v>
                </c:pt>
                <c:pt idx="5">
                  <c:v>43.738111536318307</c:v>
                </c:pt>
                <c:pt idx="6">
                  <c:v>37.688755107675483</c:v>
                </c:pt>
                <c:pt idx="7">
                  <c:v>45</c:v>
                </c:pt>
                <c:pt idx="8">
                  <c:v>46</c:v>
                </c:pt>
                <c:pt idx="9">
                  <c:v>39.045317211193833</c:v>
                </c:pt>
                <c:pt idx="10">
                  <c:v>44.835995766257362</c:v>
                </c:pt>
                <c:pt idx="11" formatCode="General">
                  <c:v>43</c:v>
                </c:pt>
                <c:pt idx="12" formatCode="General">
                  <c:v>38</c:v>
                </c:pt>
                <c:pt idx="13" formatCode="General">
                  <c:v>38</c:v>
                </c:pt>
                <c:pt idx="14" formatCode="General">
                  <c:v>40</c:v>
                </c:pt>
                <c:pt idx="15" formatCode="General">
                  <c:v>39</c:v>
                </c:pt>
                <c:pt idx="16">
                  <c:v>35.713877187555951</c:v>
                </c:pt>
              </c:numCache>
            </c:numRef>
          </c:yVal>
          <c:smooth val="0"/>
          <c:extLst>
            <c:ext xmlns:c16="http://schemas.microsoft.com/office/drawing/2014/chart" uri="{C3380CC4-5D6E-409C-BE32-E72D297353CC}">
              <c16:uniqueId val="{00000000-9F60-4B40-BD99-3786ECED625A}"/>
            </c:ext>
          </c:extLst>
        </c:ser>
        <c:ser>
          <c:idx val="1"/>
          <c:order val="1"/>
          <c:tx>
            <c:strRef>
              <c:f>'1,2 (20)'!$B$105</c:f>
              <c:strCache>
                <c:ptCount val="1"/>
                <c:pt idx="0">
                  <c:v>Tramm</c:v>
                </c:pt>
              </c:strCache>
            </c:strRef>
          </c:tx>
          <c:spPr>
            <a:ln w="22225" cap="rnd" cmpd="sng" algn="ctr">
              <a:solidFill>
                <a:schemeClr val="accent3">
                  <a:lumMod val="75000"/>
                </a:schemeClr>
              </a:solidFill>
              <a:prstDash val="solid"/>
              <a:round/>
            </a:ln>
            <a:effectLst/>
          </c:spPr>
          <c:marker>
            <c:symbol val="triangle"/>
            <c:size val="2"/>
            <c:spPr>
              <a:solidFill>
                <a:schemeClr val="accent4"/>
              </a:solidFill>
              <a:ln w="6350" cap="flat" cmpd="sng" algn="ctr">
                <a:solidFill>
                  <a:schemeClr val="accent4"/>
                </a:solidFill>
                <a:prstDash val="solid"/>
                <a:round/>
              </a:ln>
              <a:effectLst/>
            </c:spPr>
          </c:marker>
          <c:dLbls>
            <c:dLbl>
              <c:idx val="16"/>
              <c:layout>
                <c:manualLayout>
                  <c:x val="-2.300627017731613E-16"/>
                  <c:y val="6.08695527142308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60-4B40-BD99-3786ECED625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Verdana"/>
                    <a:ea typeface="Verdana"/>
                    <a:cs typeface="Verdana"/>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xVal>
            <c:numRef>
              <c:f>'1,2 (20)'!$C$103:$S$103</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2013</c:v>
                </c:pt>
                <c:pt idx="12">
                  <c:v>2014</c:v>
                </c:pt>
                <c:pt idx="13">
                  <c:v>2015</c:v>
                </c:pt>
                <c:pt idx="14">
                  <c:v>2017</c:v>
                </c:pt>
                <c:pt idx="15">
                  <c:v>2018</c:v>
                </c:pt>
                <c:pt idx="16">
                  <c:v>2020</c:v>
                </c:pt>
              </c:numCache>
            </c:numRef>
          </c:xVal>
          <c:yVal>
            <c:numRef>
              <c:f>'1,2 (20)'!$C$105:$S$105</c:f>
              <c:numCache>
                <c:formatCode>0</c:formatCode>
                <c:ptCount val="17"/>
                <c:pt idx="0">
                  <c:v>17</c:v>
                </c:pt>
                <c:pt idx="1">
                  <c:v>19</c:v>
                </c:pt>
                <c:pt idx="2">
                  <c:v>14</c:v>
                </c:pt>
                <c:pt idx="3">
                  <c:v>9</c:v>
                </c:pt>
                <c:pt idx="4">
                  <c:v>18</c:v>
                </c:pt>
                <c:pt idx="5">
                  <c:v>10.262185500792285</c:v>
                </c:pt>
                <c:pt idx="6">
                  <c:v>12.865931328358501</c:v>
                </c:pt>
                <c:pt idx="7">
                  <c:v>12</c:v>
                </c:pt>
                <c:pt idx="8">
                  <c:v>19</c:v>
                </c:pt>
                <c:pt idx="9">
                  <c:v>13.177266244899805</c:v>
                </c:pt>
                <c:pt idx="10">
                  <c:v>14.365599455113502</c:v>
                </c:pt>
                <c:pt idx="11" formatCode="General">
                  <c:v>22</c:v>
                </c:pt>
                <c:pt idx="12" formatCode="General">
                  <c:v>10</c:v>
                </c:pt>
                <c:pt idx="13" formatCode="General">
                  <c:v>13</c:v>
                </c:pt>
                <c:pt idx="14" formatCode="General">
                  <c:v>3</c:v>
                </c:pt>
                <c:pt idx="15" formatCode="General">
                  <c:v>15</c:v>
                </c:pt>
                <c:pt idx="16">
                  <c:v>9.4616218816950646</c:v>
                </c:pt>
              </c:numCache>
            </c:numRef>
          </c:yVal>
          <c:smooth val="0"/>
          <c:extLst>
            <c:ext xmlns:c16="http://schemas.microsoft.com/office/drawing/2014/chart" uri="{C3380CC4-5D6E-409C-BE32-E72D297353CC}">
              <c16:uniqueId val="{00000002-9F60-4B40-BD99-3786ECED625A}"/>
            </c:ext>
          </c:extLst>
        </c:ser>
        <c:ser>
          <c:idx val="2"/>
          <c:order val="2"/>
          <c:tx>
            <c:strRef>
              <c:f>'1,2 (20)'!$B$106</c:f>
              <c:strCache>
                <c:ptCount val="1"/>
                <c:pt idx="0">
                  <c:v>Troll</c:v>
                </c:pt>
              </c:strCache>
            </c:strRef>
          </c:tx>
          <c:spPr>
            <a:ln w="22225" cap="rnd" cmpd="sng" algn="ctr">
              <a:solidFill>
                <a:schemeClr val="accent6"/>
              </a:solidFill>
              <a:prstDash val="solid"/>
              <a:round/>
            </a:ln>
            <a:effectLst/>
          </c:spPr>
          <c:marker>
            <c:symbol val="triangle"/>
            <c:size val="2"/>
            <c:spPr>
              <a:solidFill>
                <a:schemeClr val="accent6"/>
              </a:solidFill>
              <a:ln w="6350" cap="flat" cmpd="sng" algn="ctr">
                <a:solidFill>
                  <a:schemeClr val="accent6"/>
                </a:solidFill>
                <a:prstDash val="solid"/>
                <a:round/>
              </a:ln>
              <a:effectLst/>
            </c:spPr>
          </c:marker>
          <c:dLbls>
            <c:dLbl>
              <c:idx val="16"/>
              <c:layout>
                <c:manualLayout>
                  <c:x val="-3.1372549019607842E-3"/>
                  <c:y val="-4.26086868999617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F60-4B40-BD99-3786ECED625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Verdana"/>
                    <a:ea typeface="Verdana"/>
                    <a:cs typeface="Verdana"/>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xVal>
            <c:numRef>
              <c:f>'1,2 (20)'!$C$103:$S$103</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2013</c:v>
                </c:pt>
                <c:pt idx="12">
                  <c:v>2014</c:v>
                </c:pt>
                <c:pt idx="13">
                  <c:v>2015</c:v>
                </c:pt>
                <c:pt idx="14">
                  <c:v>2017</c:v>
                </c:pt>
                <c:pt idx="15">
                  <c:v>2018</c:v>
                </c:pt>
                <c:pt idx="16">
                  <c:v>2020</c:v>
                </c:pt>
              </c:numCache>
            </c:numRef>
          </c:xVal>
          <c:yVal>
            <c:numRef>
              <c:f>'1,2 (20)'!$C$106:$S$106</c:f>
              <c:numCache>
                <c:formatCode>0</c:formatCode>
                <c:ptCount val="17"/>
                <c:pt idx="0">
                  <c:v>22</c:v>
                </c:pt>
                <c:pt idx="1">
                  <c:v>23</c:v>
                </c:pt>
                <c:pt idx="2">
                  <c:v>21</c:v>
                </c:pt>
                <c:pt idx="3">
                  <c:v>26</c:v>
                </c:pt>
                <c:pt idx="4">
                  <c:v>27</c:v>
                </c:pt>
                <c:pt idx="5">
                  <c:v>19.199250483801976</c:v>
                </c:pt>
                <c:pt idx="6">
                  <c:v>22.685111766998787</c:v>
                </c:pt>
                <c:pt idx="7">
                  <c:v>18</c:v>
                </c:pt>
                <c:pt idx="8">
                  <c:v>22</c:v>
                </c:pt>
                <c:pt idx="9">
                  <c:v>14.31532175015078</c:v>
                </c:pt>
                <c:pt idx="10">
                  <c:v>16.719019971711123</c:v>
                </c:pt>
                <c:pt idx="11" formatCode="General">
                  <c:v>15</c:v>
                </c:pt>
                <c:pt idx="12" formatCode="General">
                  <c:v>15</c:v>
                </c:pt>
                <c:pt idx="13" formatCode="General">
                  <c:v>13</c:v>
                </c:pt>
                <c:pt idx="14" formatCode="General">
                  <c:v>5</c:v>
                </c:pt>
                <c:pt idx="15" formatCode="General">
                  <c:v>10</c:v>
                </c:pt>
                <c:pt idx="16">
                  <c:v>9.6597915960277145</c:v>
                </c:pt>
              </c:numCache>
            </c:numRef>
          </c:yVal>
          <c:smooth val="0"/>
          <c:extLst>
            <c:ext xmlns:c16="http://schemas.microsoft.com/office/drawing/2014/chart" uri="{C3380CC4-5D6E-409C-BE32-E72D297353CC}">
              <c16:uniqueId val="{00000004-9F60-4B40-BD99-3786ECED625A}"/>
            </c:ext>
          </c:extLst>
        </c:ser>
        <c:ser>
          <c:idx val="3"/>
          <c:order val="3"/>
          <c:tx>
            <c:strRef>
              <c:f>'1,2 (20)'!$B$107</c:f>
              <c:strCache>
                <c:ptCount val="1"/>
                <c:pt idx="0">
                  <c:v>Rong</c:v>
                </c:pt>
              </c:strCache>
            </c:strRef>
          </c:tx>
          <c:spPr>
            <a:ln w="19050" cap="rnd" cmpd="sng" algn="ctr">
              <a:solidFill>
                <a:srgbClr val="00B050"/>
              </a:solidFill>
              <a:prstDash val="solid"/>
              <a:round/>
            </a:ln>
            <a:effectLst/>
          </c:spPr>
          <c:marker>
            <c:spPr>
              <a:solidFill>
                <a:srgbClr val="00B050"/>
              </a:solidFill>
              <a:ln w="6350" cap="flat" cmpd="sng" algn="ctr">
                <a:solidFill>
                  <a:schemeClr val="accent2">
                    <a:lumMod val="60000"/>
                  </a:schemeClr>
                </a:solidFill>
                <a:prstDash val="solid"/>
                <a:round/>
              </a:ln>
              <a:effectLst/>
            </c:spPr>
          </c:marker>
          <c:dLbls>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F60-4B40-BD99-3786ECED625A}"/>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Verdana"/>
                    <a:ea typeface="Verdana"/>
                    <a:cs typeface="Verdana"/>
                  </a:defRPr>
                </a:pPr>
                <a:endParaRPr lang="et-EE"/>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xVal>
            <c:numRef>
              <c:f>'1,2 (20)'!$C$103:$S$103</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2013</c:v>
                </c:pt>
                <c:pt idx="12">
                  <c:v>2014</c:v>
                </c:pt>
                <c:pt idx="13">
                  <c:v>2015</c:v>
                </c:pt>
                <c:pt idx="14">
                  <c:v>2017</c:v>
                </c:pt>
                <c:pt idx="15">
                  <c:v>2018</c:v>
                </c:pt>
                <c:pt idx="16">
                  <c:v>2020</c:v>
                </c:pt>
              </c:numCache>
            </c:numRef>
          </c:xVal>
          <c:yVal>
            <c:numRef>
              <c:f>'1,2 (20)'!$C$107:$S$107</c:f>
              <c:numCache>
                <c:formatCode>General</c:formatCode>
                <c:ptCount val="17"/>
                <c:pt idx="16" formatCode="0">
                  <c:v>2.2009161414078018</c:v>
                </c:pt>
              </c:numCache>
            </c:numRef>
          </c:yVal>
          <c:smooth val="0"/>
          <c:extLst>
            <c:ext xmlns:c16="http://schemas.microsoft.com/office/drawing/2014/chart" uri="{C3380CC4-5D6E-409C-BE32-E72D297353CC}">
              <c16:uniqueId val="{00000006-9F60-4B40-BD99-3786ECED625A}"/>
            </c:ext>
          </c:extLst>
        </c:ser>
        <c:dLbls>
          <c:showLegendKey val="0"/>
          <c:showVal val="0"/>
          <c:showCatName val="0"/>
          <c:showSerName val="0"/>
          <c:showPercent val="0"/>
          <c:showBubbleSize val="0"/>
        </c:dLbls>
        <c:axId val="-1691289152"/>
        <c:axId val="-1691286976"/>
      </c:scatterChart>
      <c:valAx>
        <c:axId val="-1691289152"/>
        <c:scaling>
          <c:orientation val="minMax"/>
          <c:max val="2020"/>
          <c:min val="2001"/>
        </c:scaling>
        <c:delete val="0"/>
        <c:axPos val="b"/>
        <c:numFmt formatCode="General" sourceLinked="1"/>
        <c:majorTickMark val="out"/>
        <c:minorTickMark val="none"/>
        <c:tickLblPos val="nextTo"/>
        <c:spPr>
          <a:noFill/>
          <a:ln w="3525" cap="flat" cmpd="sng" algn="ctr">
            <a:solidFill>
              <a:schemeClr val="tx1"/>
            </a:solidFill>
            <a:prstDash val="solid"/>
            <a:round/>
          </a:ln>
          <a:effectLst/>
        </c:spPr>
        <c:txPr>
          <a:bodyPr rot="0" spcFirstLastPara="1" vertOverflow="ellipsis" wrap="square" anchor="ctr" anchorCtr="1"/>
          <a:lstStyle/>
          <a:p>
            <a:pPr>
              <a:defRPr sz="1005" b="0" i="0" u="none" strike="noStrike" kern="1200" baseline="0">
                <a:solidFill>
                  <a:srgbClr val="003366"/>
                </a:solidFill>
                <a:latin typeface="Verdana"/>
                <a:ea typeface="Verdana"/>
                <a:cs typeface="Verdana"/>
              </a:defRPr>
            </a:pPr>
            <a:endParaRPr lang="et-EE"/>
          </a:p>
        </c:txPr>
        <c:crossAx val="-1691286976"/>
        <c:crossesAt val="0"/>
        <c:crossBetween val="midCat"/>
        <c:majorUnit val="1"/>
        <c:minorUnit val="1"/>
      </c:valAx>
      <c:valAx>
        <c:axId val="-1691286976"/>
        <c:scaling>
          <c:orientation val="minMax"/>
          <c:max val="60"/>
          <c:min val="0"/>
        </c:scaling>
        <c:delete val="0"/>
        <c:axPos val="l"/>
        <c:majorGridlines>
          <c:spPr>
            <a:ln w="3175" cap="flat" cmpd="sng" algn="ctr">
              <a:solidFill>
                <a:schemeClr val="bg1">
                  <a:lumMod val="75000"/>
                </a:schemeClr>
              </a:solidFill>
              <a:prstDash val="solid"/>
              <a:round/>
            </a:ln>
            <a:effectLst/>
          </c:spPr>
        </c:majorGridlines>
        <c:title>
          <c:tx>
            <c:rich>
              <a:bodyPr rot="-5400000" spcFirstLastPara="1" vertOverflow="ellipsis" vert="horz" wrap="square" anchor="ctr" anchorCtr="1"/>
              <a:lstStyle/>
              <a:p>
                <a:pPr>
                  <a:defRPr sz="1090" b="0" i="1" u="none" strike="noStrike" kern="1200" baseline="0">
                    <a:solidFill>
                      <a:srgbClr val="003366"/>
                    </a:solidFill>
                    <a:latin typeface="Verdana"/>
                    <a:ea typeface="Verdana"/>
                    <a:cs typeface="Verdana"/>
                  </a:defRPr>
                </a:pPr>
                <a:r>
                  <a:rPr lang="et-EE"/>
                  <a:t>%</a:t>
                </a:r>
              </a:p>
            </c:rich>
          </c:tx>
          <c:layout>
            <c:manualLayout>
              <c:xMode val="edge"/>
              <c:yMode val="edge"/>
              <c:x val="1.7060428849902533E-2"/>
              <c:y val="0.48780493347422477"/>
            </c:manualLayout>
          </c:layout>
          <c:overlay val="0"/>
          <c:spPr>
            <a:noFill/>
            <a:ln w="28193">
              <a:noFill/>
            </a:ln>
            <a:effectLst/>
          </c:spPr>
          <c:txPr>
            <a:bodyPr rot="-5400000" spcFirstLastPara="1" vertOverflow="ellipsis" vert="horz" wrap="square" anchor="ctr" anchorCtr="1"/>
            <a:lstStyle/>
            <a:p>
              <a:pPr>
                <a:defRPr sz="1090" b="0" i="1" u="none" strike="noStrike" kern="1200" baseline="0">
                  <a:solidFill>
                    <a:srgbClr val="003366"/>
                  </a:solidFill>
                  <a:latin typeface="Verdana"/>
                  <a:ea typeface="Verdana"/>
                  <a:cs typeface="Verdana"/>
                </a:defRPr>
              </a:pPr>
              <a:endParaRPr lang="et-EE"/>
            </a:p>
          </c:txPr>
        </c:title>
        <c:numFmt formatCode="0" sourceLinked="0"/>
        <c:majorTickMark val="out"/>
        <c:minorTickMark val="none"/>
        <c:tickLblPos val="nextTo"/>
        <c:spPr>
          <a:noFill/>
          <a:ln w="3525" cap="flat" cmpd="sng" algn="ctr">
            <a:solidFill>
              <a:schemeClr val="tx1"/>
            </a:solidFill>
            <a:prstDash val="solid"/>
            <a:round/>
          </a:ln>
          <a:effectLst/>
        </c:spPr>
        <c:txPr>
          <a:bodyPr rot="0" spcFirstLastPara="1" vertOverflow="ellipsis" wrap="square" anchor="ctr" anchorCtr="1"/>
          <a:lstStyle/>
          <a:p>
            <a:pPr>
              <a:defRPr sz="999" b="0" i="0" u="none" strike="noStrike" kern="1200" baseline="0">
                <a:solidFill>
                  <a:schemeClr val="tx1"/>
                </a:solidFill>
                <a:latin typeface="Verdana"/>
                <a:ea typeface="Verdana"/>
                <a:cs typeface="Verdana"/>
              </a:defRPr>
            </a:pPr>
            <a:endParaRPr lang="et-EE"/>
          </a:p>
        </c:txPr>
        <c:crossAx val="-1691289152"/>
        <c:crossesAt val="2001"/>
        <c:crossBetween val="midCat"/>
        <c:majorUnit val="20"/>
        <c:minorUnit val="1"/>
      </c:valAx>
      <c:spPr>
        <a:solidFill>
          <a:srgbClr val="FFFFFF"/>
        </a:solidFill>
        <a:ln w="14095">
          <a:solidFill>
            <a:srgbClr val="808080"/>
          </a:solidFill>
          <a:prstDash val="solid"/>
        </a:ln>
        <a:effectLst/>
      </c:spPr>
    </c:plotArea>
    <c:legend>
      <c:legendPos val="t"/>
      <c:layout>
        <c:manualLayout>
          <c:xMode val="edge"/>
          <c:yMode val="edge"/>
          <c:x val="0.38156035201482169"/>
          <c:y val="2.4347821085692348E-2"/>
          <c:w val="0.50668321753898404"/>
          <c:h val="0.11877710672158026"/>
        </c:manualLayout>
      </c:layout>
      <c:overlay val="0"/>
      <c:spPr>
        <a:noFill/>
        <a:ln w="28193">
          <a:noFill/>
        </a:ln>
        <a:effectLst/>
      </c:spPr>
      <c:txPr>
        <a:bodyPr rot="0" spcFirstLastPara="1" vertOverflow="ellipsis" vert="horz" wrap="square" anchor="ctr" anchorCtr="1"/>
        <a:lstStyle/>
        <a:p>
          <a:pPr>
            <a:defRPr sz="1123" b="0" i="0" u="none" strike="noStrike" kern="1200" baseline="0">
              <a:solidFill>
                <a:schemeClr val="tx1"/>
              </a:solidFill>
              <a:latin typeface="+mj-lt"/>
              <a:ea typeface="Verdana"/>
              <a:cs typeface="Verdana"/>
            </a:defRPr>
          </a:pPr>
          <a:endParaRPr lang="et-EE"/>
        </a:p>
      </c:txPr>
    </c:legend>
    <c:plotVisOnly val="0"/>
    <c:dispBlanksAs val="gap"/>
    <c:showDLblsOverMax val="0"/>
  </c:chart>
  <c:spPr>
    <a:noFill/>
    <a:ln w="6350" cap="flat" cmpd="sng" algn="ctr">
      <a:noFill/>
      <a:prstDash val="solid"/>
      <a:round/>
    </a:ln>
    <a:effectLst/>
  </c:spPr>
  <c:txPr>
    <a:bodyPr/>
    <a:lstStyle/>
    <a:p>
      <a:pPr>
        <a:defRPr sz="1218" b="0" i="0" u="none" strike="noStrike" baseline="0">
          <a:solidFill>
            <a:schemeClr val="tx1"/>
          </a:solidFill>
          <a:latin typeface="Verdana"/>
          <a:ea typeface="Verdana"/>
          <a:cs typeface="Verdana"/>
        </a:defRPr>
      </a:pPr>
      <a:endParaRPr lang="et-E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05915415175245"/>
          <c:y val="0.1763897369971611"/>
          <c:w val="0.81610165093720122"/>
          <c:h val="0.67236220472440933"/>
        </c:manualLayout>
      </c:layout>
      <c:scatterChart>
        <c:scatterStyle val="lineMarker"/>
        <c:varyColors val="0"/>
        <c:ser>
          <c:idx val="0"/>
          <c:order val="0"/>
          <c:tx>
            <c:strRef>
              <c:f>'3 (20)'!$B$4</c:f>
              <c:strCache>
                <c:ptCount val="1"/>
                <c:pt idx="0">
                  <c:v>Linnaliinide bussid</c:v>
                </c:pt>
              </c:strCache>
            </c:strRef>
          </c:tx>
          <c:spPr>
            <a:ln w="25400" cap="rnd" cmpd="sng" algn="ctr">
              <a:solidFill>
                <a:srgbClr val="C00000"/>
              </a:solidFill>
              <a:prstDash val="solid"/>
              <a:round/>
            </a:ln>
            <a:effectLst/>
          </c:spPr>
          <c:marker>
            <c:symbol val="triangle"/>
            <c:size val="4"/>
            <c:spPr>
              <a:solidFill>
                <a:schemeClr val="accent1"/>
              </a:solidFill>
              <a:ln w="6350" cap="flat" cmpd="sng" algn="ctr">
                <a:solidFill>
                  <a:schemeClr val="accent1"/>
                </a:solidFill>
                <a:prstDash val="solid"/>
                <a:round/>
              </a:ln>
              <a:effectLst/>
            </c:spPr>
          </c:marker>
          <c:xVal>
            <c:numRef>
              <c:f>'3 (20)'!$C$3:$T$3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2013</c:v>
                </c:pt>
                <c:pt idx="13">
                  <c:v>2014</c:v>
                </c:pt>
                <c:pt idx="14">
                  <c:v>2015</c:v>
                </c:pt>
                <c:pt idx="15">
                  <c:v>2017</c:v>
                </c:pt>
                <c:pt idx="16">
                  <c:v>2018</c:v>
                </c:pt>
                <c:pt idx="17">
                  <c:v>2020</c:v>
                </c:pt>
              </c:numCache>
            </c:numRef>
          </c:xVal>
          <c:yVal>
            <c:numRef>
              <c:f>'3 (20)'!$C$4:$T$4</c:f>
              <c:numCache>
                <c:formatCode>0.00</c:formatCode>
                <c:ptCount val="18"/>
                <c:pt idx="0">
                  <c:v>3.86</c:v>
                </c:pt>
                <c:pt idx="1">
                  <c:v>3.77</c:v>
                </c:pt>
                <c:pt idx="2">
                  <c:v>3.81</c:v>
                </c:pt>
                <c:pt idx="3">
                  <c:v>3.9</c:v>
                </c:pt>
                <c:pt idx="4">
                  <c:v>3.49</c:v>
                </c:pt>
                <c:pt idx="5">
                  <c:v>3.404778186598886</c:v>
                </c:pt>
                <c:pt idx="6">
                  <c:v>3.5849495624481986</c:v>
                </c:pt>
                <c:pt idx="7">
                  <c:v>3.55</c:v>
                </c:pt>
                <c:pt idx="8">
                  <c:v>3.5114687012142034</c:v>
                </c:pt>
                <c:pt idx="9">
                  <c:v>3.6816973020669881</c:v>
                </c:pt>
                <c:pt idx="10">
                  <c:v>3.4226603861993259</c:v>
                </c:pt>
                <c:pt idx="11">
                  <c:v>3.2504102208018675</c:v>
                </c:pt>
                <c:pt idx="12">
                  <c:v>3.56</c:v>
                </c:pt>
                <c:pt idx="13">
                  <c:v>3.54</c:v>
                </c:pt>
                <c:pt idx="14">
                  <c:v>3.38</c:v>
                </c:pt>
                <c:pt idx="15">
                  <c:v>3.58</c:v>
                </c:pt>
                <c:pt idx="16">
                  <c:v>3.6435917579879669</c:v>
                </c:pt>
                <c:pt idx="17">
                  <c:v>3.63438251886646</c:v>
                </c:pt>
              </c:numCache>
            </c:numRef>
          </c:yVal>
          <c:smooth val="0"/>
          <c:extLst>
            <c:ext xmlns:c16="http://schemas.microsoft.com/office/drawing/2014/chart" uri="{C3380CC4-5D6E-409C-BE32-E72D297353CC}">
              <c16:uniqueId val="{00000000-6934-4CB9-8222-F3D94506B30D}"/>
            </c:ext>
          </c:extLst>
        </c:ser>
        <c:ser>
          <c:idx val="1"/>
          <c:order val="1"/>
          <c:tx>
            <c:strRef>
              <c:f>'3 (20)'!$B$5</c:f>
              <c:strCache>
                <c:ptCount val="1"/>
                <c:pt idx="0">
                  <c:v>tramm</c:v>
                </c:pt>
              </c:strCache>
            </c:strRef>
          </c:tx>
          <c:spPr>
            <a:ln w="25400" cap="rnd" cmpd="sng" algn="ctr">
              <a:solidFill>
                <a:schemeClr val="accent3">
                  <a:lumMod val="75000"/>
                </a:schemeClr>
              </a:solidFill>
              <a:prstDash val="solid"/>
              <a:round/>
            </a:ln>
            <a:effectLst/>
          </c:spPr>
          <c:marker>
            <c:symbol val="triangle"/>
            <c:size val="4"/>
            <c:spPr>
              <a:solidFill>
                <a:schemeClr val="accent3"/>
              </a:solidFill>
              <a:ln w="6350" cap="flat" cmpd="sng" algn="ctr">
                <a:solidFill>
                  <a:schemeClr val="accent3"/>
                </a:solidFill>
                <a:prstDash val="solid"/>
                <a:round/>
              </a:ln>
              <a:effectLst/>
            </c:spPr>
          </c:marker>
          <c:xVal>
            <c:numRef>
              <c:f>'3 (20)'!$C$3:$T$3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2013</c:v>
                </c:pt>
                <c:pt idx="13">
                  <c:v>2014</c:v>
                </c:pt>
                <c:pt idx="14">
                  <c:v>2015</c:v>
                </c:pt>
                <c:pt idx="15">
                  <c:v>2017</c:v>
                </c:pt>
                <c:pt idx="16">
                  <c:v>2018</c:v>
                </c:pt>
                <c:pt idx="17">
                  <c:v>2020</c:v>
                </c:pt>
              </c:numCache>
            </c:numRef>
          </c:xVal>
          <c:yVal>
            <c:numRef>
              <c:f>'3 (20)'!$C$5:$T$5</c:f>
              <c:numCache>
                <c:formatCode>0.00</c:formatCode>
                <c:ptCount val="18"/>
                <c:pt idx="0">
                  <c:v>3.36</c:v>
                </c:pt>
                <c:pt idx="1">
                  <c:v>3.39</c:v>
                </c:pt>
                <c:pt idx="2">
                  <c:v>3.36</c:v>
                </c:pt>
                <c:pt idx="3">
                  <c:v>3.55</c:v>
                </c:pt>
                <c:pt idx="4">
                  <c:v>3.32</c:v>
                </c:pt>
                <c:pt idx="5">
                  <c:v>3.459287242483005</c:v>
                </c:pt>
                <c:pt idx="6">
                  <c:v>3.4554091210716735</c:v>
                </c:pt>
                <c:pt idx="7">
                  <c:v>3.41</c:v>
                </c:pt>
                <c:pt idx="8">
                  <c:v>3.4218204173178659</c:v>
                </c:pt>
                <c:pt idx="9">
                  <c:v>3.4205792375208888</c:v>
                </c:pt>
                <c:pt idx="10">
                  <c:v>3.2320655307778261</c:v>
                </c:pt>
                <c:pt idx="11">
                  <c:v>3.0731589824657091</c:v>
                </c:pt>
                <c:pt idx="12">
                  <c:v>3.35</c:v>
                </c:pt>
                <c:pt idx="13">
                  <c:v>3.28</c:v>
                </c:pt>
                <c:pt idx="14">
                  <c:v>3.71</c:v>
                </c:pt>
                <c:pt idx="15">
                  <c:v>3.86</c:v>
                </c:pt>
                <c:pt idx="16">
                  <c:v>4.1167545692961971</c:v>
                </c:pt>
                <c:pt idx="17">
                  <c:v>3.8123178811435214</c:v>
                </c:pt>
              </c:numCache>
            </c:numRef>
          </c:yVal>
          <c:smooth val="0"/>
          <c:extLst>
            <c:ext xmlns:c16="http://schemas.microsoft.com/office/drawing/2014/chart" uri="{C3380CC4-5D6E-409C-BE32-E72D297353CC}">
              <c16:uniqueId val="{00000001-6934-4CB9-8222-F3D94506B30D}"/>
            </c:ext>
          </c:extLst>
        </c:ser>
        <c:ser>
          <c:idx val="2"/>
          <c:order val="2"/>
          <c:tx>
            <c:strRef>
              <c:f>'3 (20)'!$B$6</c:f>
              <c:strCache>
                <c:ptCount val="1"/>
                <c:pt idx="0">
                  <c:v>troll</c:v>
                </c:pt>
              </c:strCache>
            </c:strRef>
          </c:tx>
          <c:spPr>
            <a:ln w="25400" cap="rnd" cmpd="sng" algn="ctr">
              <a:solidFill>
                <a:schemeClr val="accent5"/>
              </a:solidFill>
              <a:prstDash val="solid"/>
              <a:round/>
            </a:ln>
            <a:effectLst/>
          </c:spPr>
          <c:marker>
            <c:symbol val="triangle"/>
            <c:size val="4"/>
            <c:spPr>
              <a:solidFill>
                <a:srgbClr val="0070C0"/>
              </a:solidFill>
              <a:ln w="6350" cap="flat" cmpd="sng" algn="ctr">
                <a:solidFill>
                  <a:schemeClr val="accent5"/>
                </a:solidFill>
                <a:prstDash val="solid"/>
                <a:round/>
              </a:ln>
              <a:effectLst/>
            </c:spPr>
          </c:marker>
          <c:dPt>
            <c:idx val="15"/>
            <c:bubble3D val="0"/>
            <c:extLst>
              <c:ext xmlns:c16="http://schemas.microsoft.com/office/drawing/2014/chart" uri="{C3380CC4-5D6E-409C-BE32-E72D297353CC}">
                <c16:uniqueId val="{00000002-6934-4CB9-8222-F3D94506B30D}"/>
              </c:ext>
            </c:extLst>
          </c:dPt>
          <c:xVal>
            <c:numRef>
              <c:f>'3 (20)'!$C$3:$T$3</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2013</c:v>
                </c:pt>
                <c:pt idx="13">
                  <c:v>2014</c:v>
                </c:pt>
                <c:pt idx="14">
                  <c:v>2015</c:v>
                </c:pt>
                <c:pt idx="15">
                  <c:v>2017</c:v>
                </c:pt>
                <c:pt idx="16">
                  <c:v>2018</c:v>
                </c:pt>
                <c:pt idx="17">
                  <c:v>2020</c:v>
                </c:pt>
              </c:numCache>
            </c:numRef>
          </c:xVal>
          <c:yVal>
            <c:numRef>
              <c:f>'3 (20)'!$C$6:$T$6</c:f>
              <c:numCache>
                <c:formatCode>0.00</c:formatCode>
                <c:ptCount val="18"/>
                <c:pt idx="0">
                  <c:v>3.47</c:v>
                </c:pt>
                <c:pt idx="1">
                  <c:v>3.42</c:v>
                </c:pt>
                <c:pt idx="2">
                  <c:v>3.45</c:v>
                </c:pt>
                <c:pt idx="3">
                  <c:v>3.74</c:v>
                </c:pt>
                <c:pt idx="4">
                  <c:v>3.48</c:v>
                </c:pt>
                <c:pt idx="5">
                  <c:v>3.3725391249215568</c:v>
                </c:pt>
                <c:pt idx="6">
                  <c:v>3.4644998851137929</c:v>
                </c:pt>
                <c:pt idx="7">
                  <c:v>3.45</c:v>
                </c:pt>
                <c:pt idx="8">
                  <c:v>3.3362336827881118</c:v>
                </c:pt>
                <c:pt idx="9">
                  <c:v>3.4194915711561489</c:v>
                </c:pt>
                <c:pt idx="10">
                  <c:v>3.3591059762934901</c:v>
                </c:pt>
                <c:pt idx="11">
                  <c:v>3.1151819751355561</c:v>
                </c:pt>
                <c:pt idx="12">
                  <c:v>3.43</c:v>
                </c:pt>
                <c:pt idx="13">
                  <c:v>3.36</c:v>
                </c:pt>
                <c:pt idx="14">
                  <c:v>3.22</c:v>
                </c:pt>
                <c:pt idx="15">
                  <c:v>3.36</c:v>
                </c:pt>
                <c:pt idx="16">
                  <c:v>3.4432796564231993</c:v>
                </c:pt>
                <c:pt idx="17">
                  <c:v>3.371535652137474</c:v>
                </c:pt>
              </c:numCache>
            </c:numRef>
          </c:yVal>
          <c:smooth val="0"/>
          <c:extLst>
            <c:ext xmlns:c16="http://schemas.microsoft.com/office/drawing/2014/chart" uri="{C3380CC4-5D6E-409C-BE32-E72D297353CC}">
              <c16:uniqueId val="{00000003-6934-4CB9-8222-F3D94506B30D}"/>
            </c:ext>
          </c:extLst>
        </c:ser>
        <c:dLbls>
          <c:showLegendKey val="0"/>
          <c:showVal val="0"/>
          <c:showCatName val="0"/>
          <c:showSerName val="0"/>
          <c:showPercent val="0"/>
          <c:showBubbleSize val="0"/>
        </c:dLbls>
        <c:axId val="-1691292416"/>
        <c:axId val="-1691291328"/>
      </c:scatterChart>
      <c:valAx>
        <c:axId val="-1691292416"/>
        <c:scaling>
          <c:orientation val="minMax"/>
          <c:max val="2020"/>
          <c:min val="2000"/>
        </c:scaling>
        <c:delete val="0"/>
        <c:axPos val="b"/>
        <c:numFmt formatCode="General" sourceLinked="1"/>
        <c:majorTickMark val="out"/>
        <c:minorTickMark val="none"/>
        <c:tickLblPos val="nextTo"/>
        <c:spPr>
          <a:noFill/>
          <a:ln w="2301" cap="flat" cmpd="sng" algn="ctr">
            <a:solidFill>
              <a:schemeClr val="tx1"/>
            </a:solidFill>
            <a:prstDash val="solid"/>
            <a:round/>
          </a:ln>
          <a:effectLst/>
        </c:spPr>
        <c:txPr>
          <a:bodyPr rot="0" spcFirstLastPara="1" vertOverflow="ellipsis" wrap="square" anchor="ctr" anchorCtr="1"/>
          <a:lstStyle/>
          <a:p>
            <a:pPr>
              <a:defRPr sz="900" b="0" i="0" u="none" strike="noStrike" kern="1200" baseline="0">
                <a:solidFill>
                  <a:srgbClr val="003366"/>
                </a:solidFill>
                <a:latin typeface="Verdana"/>
                <a:ea typeface="Verdana"/>
                <a:cs typeface="Verdana"/>
              </a:defRPr>
            </a:pPr>
            <a:endParaRPr lang="et-EE"/>
          </a:p>
        </c:txPr>
        <c:crossAx val="-1691291328"/>
        <c:crossesAt val="2"/>
        <c:crossBetween val="midCat"/>
        <c:majorUnit val="1"/>
        <c:minorUnit val="1"/>
      </c:valAx>
      <c:valAx>
        <c:axId val="-1691291328"/>
        <c:scaling>
          <c:orientation val="minMax"/>
          <c:max val="5"/>
          <c:min val="2"/>
        </c:scaling>
        <c:delete val="0"/>
        <c:axPos val="l"/>
        <c:majorGridlines>
          <c:spPr>
            <a:ln w="2301" cap="flat" cmpd="sng" algn="ctr">
              <a:solidFill>
                <a:schemeClr val="tx1"/>
              </a:solidFill>
              <a:prstDash val="solid"/>
              <a:round/>
            </a:ln>
            <a:effectLst/>
          </c:spPr>
        </c:majorGridlines>
        <c:title>
          <c:tx>
            <c:rich>
              <a:bodyPr rot="-5400000" spcFirstLastPara="1" vertOverflow="ellipsis" vert="horz" wrap="square" anchor="ctr" anchorCtr="1"/>
              <a:lstStyle/>
              <a:p>
                <a:pPr>
                  <a:defRPr sz="900" b="1" i="0" u="none" strike="noStrike" kern="1200" baseline="0">
                    <a:solidFill>
                      <a:srgbClr val="003366"/>
                    </a:solidFill>
                    <a:latin typeface="Verdana"/>
                    <a:ea typeface="Verdana"/>
                    <a:cs typeface="Verdana"/>
                  </a:defRPr>
                </a:pPr>
                <a:r>
                  <a:rPr lang="et-EE"/>
                  <a:t>hinnang 1-5</a:t>
                </a:r>
              </a:p>
            </c:rich>
          </c:tx>
          <c:layout>
            <c:manualLayout>
              <c:xMode val="edge"/>
              <c:yMode val="edge"/>
              <c:x val="1.9430007146542579E-2"/>
              <c:y val="0.28384290378336857"/>
            </c:manualLayout>
          </c:layout>
          <c:overlay val="0"/>
          <c:spPr>
            <a:noFill/>
            <a:ln w="18387">
              <a:noFill/>
            </a:ln>
            <a:effectLst/>
          </c:spPr>
          <c:txPr>
            <a:bodyPr rot="-5400000" spcFirstLastPara="1" vertOverflow="ellipsis" vert="horz" wrap="square" anchor="ctr" anchorCtr="1"/>
            <a:lstStyle/>
            <a:p>
              <a:pPr>
                <a:defRPr sz="900" b="1" i="0" u="none" strike="noStrike" kern="1200" baseline="0">
                  <a:solidFill>
                    <a:srgbClr val="003366"/>
                  </a:solidFill>
                  <a:latin typeface="Verdana"/>
                  <a:ea typeface="Verdana"/>
                  <a:cs typeface="Verdana"/>
                </a:defRPr>
              </a:pPr>
              <a:endParaRPr lang="et-EE"/>
            </a:p>
          </c:txPr>
        </c:title>
        <c:numFmt formatCode="0.00" sourceLinked="0"/>
        <c:majorTickMark val="out"/>
        <c:minorTickMark val="none"/>
        <c:tickLblPos val="nextTo"/>
        <c:spPr>
          <a:noFill/>
          <a:ln w="2301" cap="flat" cmpd="sng" algn="ctr">
            <a:solidFill>
              <a:schemeClr val="tx1"/>
            </a:solidFill>
            <a:prstDash val="solid"/>
            <a:round/>
          </a:ln>
          <a:effectLst/>
        </c:spPr>
        <c:txPr>
          <a:bodyPr rot="0" spcFirstLastPara="1" vertOverflow="ellipsis" wrap="square" anchor="ctr" anchorCtr="1"/>
          <a:lstStyle/>
          <a:p>
            <a:pPr>
              <a:defRPr sz="900" b="0" i="0" u="none" strike="noStrike" kern="1200" baseline="0">
                <a:solidFill>
                  <a:schemeClr val="tx1"/>
                </a:solidFill>
                <a:latin typeface="Verdana"/>
                <a:ea typeface="Verdana"/>
                <a:cs typeface="Verdana"/>
              </a:defRPr>
            </a:pPr>
            <a:endParaRPr lang="et-EE"/>
          </a:p>
        </c:txPr>
        <c:crossAx val="-1691292416"/>
        <c:crossesAt val="2000"/>
        <c:crossBetween val="midCat"/>
        <c:majorUnit val="1"/>
        <c:minorUnit val="0.25"/>
      </c:valAx>
      <c:spPr>
        <a:solidFill>
          <a:srgbClr val="FFFFFF"/>
        </a:solidFill>
        <a:ln w="9193">
          <a:solidFill>
            <a:srgbClr val="808080"/>
          </a:solidFill>
          <a:prstDash val="solid"/>
        </a:ln>
        <a:effectLst/>
      </c:spPr>
    </c:plotArea>
    <c:legend>
      <c:legendPos val="t"/>
      <c:overlay val="0"/>
      <c:spPr>
        <a:noFill/>
        <a:ln w="18387">
          <a:noFill/>
        </a:ln>
        <a:effectLst/>
      </c:spPr>
      <c:txPr>
        <a:bodyPr rot="0" spcFirstLastPara="1" vertOverflow="ellipsis" vert="horz" wrap="square" anchor="ctr" anchorCtr="1"/>
        <a:lstStyle/>
        <a:p>
          <a:pPr>
            <a:defRPr sz="900" b="0" i="0" u="none" strike="noStrike" kern="1200" baseline="0">
              <a:solidFill>
                <a:schemeClr val="tx1"/>
              </a:solidFill>
              <a:latin typeface="Verdana"/>
              <a:ea typeface="Verdana"/>
              <a:cs typeface="Verdana"/>
            </a:defRPr>
          </a:pPr>
          <a:endParaRPr lang="et-EE"/>
        </a:p>
      </c:txPr>
    </c:legend>
    <c:plotVisOnly val="0"/>
    <c:dispBlanksAs val="gap"/>
    <c:showDLblsOverMax val="0"/>
  </c:chart>
  <c:spPr>
    <a:noFill/>
    <a:ln w="6350" cap="flat" cmpd="sng" algn="ctr">
      <a:noFill/>
      <a:prstDash val="solid"/>
      <a:round/>
    </a:ln>
    <a:effectLst/>
  </c:spPr>
  <c:txPr>
    <a:bodyPr/>
    <a:lstStyle/>
    <a:p>
      <a:pPr>
        <a:defRPr sz="795" b="0" i="0" u="none" strike="noStrike" baseline="0">
          <a:solidFill>
            <a:schemeClr val="tx1"/>
          </a:solidFill>
          <a:latin typeface="Verdana"/>
          <a:ea typeface="Verdana"/>
          <a:cs typeface="Verdana"/>
        </a:defRPr>
      </a:pPr>
      <a:endParaRPr lang="et-E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6387790150614"/>
          <c:y val="0.15608672542640553"/>
          <c:w val="0.7644364835457923"/>
          <c:h val="0.70707070707070763"/>
        </c:manualLayout>
      </c:layout>
      <c:scatterChart>
        <c:scatterStyle val="lineMarker"/>
        <c:varyColors val="0"/>
        <c:ser>
          <c:idx val="0"/>
          <c:order val="0"/>
          <c:tx>
            <c:strRef>
              <c:f>'13 (20)'!$B$16</c:f>
              <c:strCache>
                <c:ptCount val="1"/>
                <c:pt idx="0">
                  <c:v>Buss</c:v>
                </c:pt>
              </c:strCache>
            </c:strRef>
          </c:tx>
          <c:spPr>
            <a:ln w="25400"/>
          </c:spPr>
          <c:marker>
            <c:symbol val="diamond"/>
            <c:size val="2"/>
            <c:spPr>
              <a:solidFill>
                <a:srgbClr val="FF0000"/>
              </a:solidFill>
              <a:ln>
                <a:solidFill>
                  <a:srgbClr val="FF0000"/>
                </a:solidFill>
                <a:prstDash val="solid"/>
              </a:ln>
            </c:spPr>
          </c:marker>
          <c:xVal>
            <c:numRef>
              <c:f>'13 (20)'!$C$15:$T$15</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2013</c:v>
                </c:pt>
                <c:pt idx="13">
                  <c:v>2014</c:v>
                </c:pt>
                <c:pt idx="14">
                  <c:v>2015</c:v>
                </c:pt>
                <c:pt idx="15">
                  <c:v>2017</c:v>
                </c:pt>
                <c:pt idx="16">
                  <c:v>2018</c:v>
                </c:pt>
                <c:pt idx="17">
                  <c:v>2020</c:v>
                </c:pt>
              </c:numCache>
            </c:numRef>
          </c:xVal>
          <c:yVal>
            <c:numRef>
              <c:f>'13 (20)'!$C$16:$T$16</c:f>
              <c:numCache>
                <c:formatCode>0.00</c:formatCode>
                <c:ptCount val="18"/>
                <c:pt idx="0">
                  <c:v>3.79</c:v>
                </c:pt>
                <c:pt idx="1">
                  <c:v>3.91</c:v>
                </c:pt>
                <c:pt idx="2">
                  <c:v>3.88</c:v>
                </c:pt>
                <c:pt idx="3">
                  <c:v>3.93</c:v>
                </c:pt>
                <c:pt idx="4">
                  <c:v>3.76</c:v>
                </c:pt>
                <c:pt idx="5">
                  <c:v>3.7050978158696743</c:v>
                </c:pt>
                <c:pt idx="6">
                  <c:v>3.6168153194801973</c:v>
                </c:pt>
                <c:pt idx="7">
                  <c:v>3.7759293666589064</c:v>
                </c:pt>
                <c:pt idx="8">
                  <c:v>3.8016429560339784</c:v>
                </c:pt>
                <c:pt idx="9">
                  <c:v>4.0199999999999996</c:v>
                </c:pt>
                <c:pt idx="10">
                  <c:v>3.9647901503111553</c:v>
                </c:pt>
                <c:pt idx="11">
                  <c:v>3.9541569759926074</c:v>
                </c:pt>
                <c:pt idx="12">
                  <c:v>4.1500000000000004</c:v>
                </c:pt>
                <c:pt idx="13">
                  <c:v>4.24</c:v>
                </c:pt>
                <c:pt idx="14">
                  <c:v>4.21</c:v>
                </c:pt>
                <c:pt idx="15">
                  <c:v>4.2699999999999996</c:v>
                </c:pt>
                <c:pt idx="16">
                  <c:v>4.0996546902065978</c:v>
                </c:pt>
                <c:pt idx="17">
                  <c:v>4.0987626676090319</c:v>
                </c:pt>
              </c:numCache>
            </c:numRef>
          </c:yVal>
          <c:smooth val="0"/>
          <c:extLst>
            <c:ext xmlns:c16="http://schemas.microsoft.com/office/drawing/2014/chart" uri="{C3380CC4-5D6E-409C-BE32-E72D297353CC}">
              <c16:uniqueId val="{00000000-F2E3-45FB-9DEE-4194B50744CE}"/>
            </c:ext>
          </c:extLst>
        </c:ser>
        <c:ser>
          <c:idx val="1"/>
          <c:order val="1"/>
          <c:tx>
            <c:strRef>
              <c:f>'13 (20)'!$B$17</c:f>
              <c:strCache>
                <c:ptCount val="1"/>
                <c:pt idx="0">
                  <c:v>Tramm</c:v>
                </c:pt>
              </c:strCache>
            </c:strRef>
          </c:tx>
          <c:spPr>
            <a:ln w="25400">
              <a:solidFill>
                <a:schemeClr val="accent3">
                  <a:lumMod val="90000"/>
                </a:schemeClr>
              </a:solidFill>
            </a:ln>
          </c:spPr>
          <c:marker>
            <c:symbol val="triangle"/>
            <c:size val="2"/>
            <c:spPr>
              <a:solidFill>
                <a:srgbClr val="800080"/>
              </a:solidFill>
              <a:ln>
                <a:solidFill>
                  <a:srgbClr val="800080"/>
                </a:solidFill>
                <a:prstDash val="solid"/>
              </a:ln>
            </c:spPr>
          </c:marker>
          <c:xVal>
            <c:numRef>
              <c:f>'13 (20)'!$C$15:$T$15</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2013</c:v>
                </c:pt>
                <c:pt idx="13">
                  <c:v>2014</c:v>
                </c:pt>
                <c:pt idx="14">
                  <c:v>2015</c:v>
                </c:pt>
                <c:pt idx="15">
                  <c:v>2017</c:v>
                </c:pt>
                <c:pt idx="16">
                  <c:v>2018</c:v>
                </c:pt>
                <c:pt idx="17">
                  <c:v>2020</c:v>
                </c:pt>
              </c:numCache>
            </c:numRef>
          </c:xVal>
          <c:yVal>
            <c:numRef>
              <c:f>'13 (20)'!$C$17:$T$17</c:f>
              <c:numCache>
                <c:formatCode>0.00</c:formatCode>
                <c:ptCount val="18"/>
                <c:pt idx="0">
                  <c:v>3.57</c:v>
                </c:pt>
                <c:pt idx="1">
                  <c:v>3.66</c:v>
                </c:pt>
                <c:pt idx="2">
                  <c:v>3.63</c:v>
                </c:pt>
                <c:pt idx="3">
                  <c:v>3.66</c:v>
                </c:pt>
                <c:pt idx="4">
                  <c:v>3.65</c:v>
                </c:pt>
                <c:pt idx="5">
                  <c:v>3.6706900579538768</c:v>
                </c:pt>
                <c:pt idx="6">
                  <c:v>3.7235978051027168</c:v>
                </c:pt>
                <c:pt idx="7">
                  <c:v>3.9433512652666969</c:v>
                </c:pt>
                <c:pt idx="8">
                  <c:v>3.96056821770485</c:v>
                </c:pt>
                <c:pt idx="9">
                  <c:v>3.76</c:v>
                </c:pt>
                <c:pt idx="10">
                  <c:v>3.7488208113634718</c:v>
                </c:pt>
                <c:pt idx="11">
                  <c:v>3.8399443158938826</c:v>
                </c:pt>
                <c:pt idx="12">
                  <c:v>3.79</c:v>
                </c:pt>
                <c:pt idx="13">
                  <c:v>3.86</c:v>
                </c:pt>
                <c:pt idx="14">
                  <c:v>4.32</c:v>
                </c:pt>
                <c:pt idx="15">
                  <c:v>4.4400000000000004</c:v>
                </c:pt>
                <c:pt idx="16">
                  <c:v>4.458036070055333</c:v>
                </c:pt>
                <c:pt idx="17">
                  <c:v>4.3575423044080521</c:v>
                </c:pt>
              </c:numCache>
            </c:numRef>
          </c:yVal>
          <c:smooth val="0"/>
          <c:extLst>
            <c:ext xmlns:c16="http://schemas.microsoft.com/office/drawing/2014/chart" uri="{C3380CC4-5D6E-409C-BE32-E72D297353CC}">
              <c16:uniqueId val="{00000001-F2E3-45FB-9DEE-4194B50744CE}"/>
            </c:ext>
          </c:extLst>
        </c:ser>
        <c:ser>
          <c:idx val="2"/>
          <c:order val="2"/>
          <c:tx>
            <c:strRef>
              <c:f>'13 (20)'!$B$18</c:f>
              <c:strCache>
                <c:ptCount val="1"/>
                <c:pt idx="0">
                  <c:v>Troll</c:v>
                </c:pt>
              </c:strCache>
            </c:strRef>
          </c:tx>
          <c:spPr>
            <a:ln w="25400">
              <a:solidFill>
                <a:schemeClr val="accent6"/>
              </a:solidFill>
            </a:ln>
          </c:spPr>
          <c:marker>
            <c:symbol val="triangle"/>
            <c:size val="2"/>
            <c:spPr>
              <a:solidFill>
                <a:schemeClr val="accent6"/>
              </a:solidFill>
              <a:ln>
                <a:solidFill>
                  <a:schemeClr val="accent6"/>
                </a:solidFill>
                <a:prstDash val="solid"/>
              </a:ln>
            </c:spPr>
          </c:marker>
          <c:xVal>
            <c:numRef>
              <c:f>'13 (20)'!$C$15:$T$15</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2013</c:v>
                </c:pt>
                <c:pt idx="13">
                  <c:v>2014</c:v>
                </c:pt>
                <c:pt idx="14">
                  <c:v>2015</c:v>
                </c:pt>
                <c:pt idx="15">
                  <c:v>2017</c:v>
                </c:pt>
                <c:pt idx="16">
                  <c:v>2018</c:v>
                </c:pt>
                <c:pt idx="17">
                  <c:v>2020</c:v>
                </c:pt>
              </c:numCache>
            </c:numRef>
          </c:xVal>
          <c:yVal>
            <c:numRef>
              <c:f>'13 (20)'!$C$18:$T$18</c:f>
              <c:numCache>
                <c:formatCode>0.00</c:formatCode>
                <c:ptCount val="18"/>
                <c:pt idx="0">
                  <c:v>3.59</c:v>
                </c:pt>
                <c:pt idx="1">
                  <c:v>3.69</c:v>
                </c:pt>
                <c:pt idx="2">
                  <c:v>3.69</c:v>
                </c:pt>
                <c:pt idx="3">
                  <c:v>3.69</c:v>
                </c:pt>
                <c:pt idx="4">
                  <c:v>3.76</c:v>
                </c:pt>
                <c:pt idx="5">
                  <c:v>3.6960199383705787</c:v>
                </c:pt>
                <c:pt idx="6">
                  <c:v>3.6435335132862741</c:v>
                </c:pt>
                <c:pt idx="7">
                  <c:v>3.7902185177689964</c:v>
                </c:pt>
                <c:pt idx="8">
                  <c:v>3.7650689161156135</c:v>
                </c:pt>
                <c:pt idx="9">
                  <c:v>3.77</c:v>
                </c:pt>
                <c:pt idx="10">
                  <c:v>3.7753948154309649</c:v>
                </c:pt>
                <c:pt idx="11">
                  <c:v>3.8375619140689259</c:v>
                </c:pt>
                <c:pt idx="12">
                  <c:v>3.86</c:v>
                </c:pt>
                <c:pt idx="13">
                  <c:v>4.01</c:v>
                </c:pt>
                <c:pt idx="14">
                  <c:v>4</c:v>
                </c:pt>
                <c:pt idx="15">
                  <c:v>4</c:v>
                </c:pt>
                <c:pt idx="16">
                  <c:v>3.8792823403195249</c:v>
                </c:pt>
                <c:pt idx="17">
                  <c:v>3.9381781197781183</c:v>
                </c:pt>
              </c:numCache>
            </c:numRef>
          </c:yVal>
          <c:smooth val="0"/>
          <c:extLst>
            <c:ext xmlns:c16="http://schemas.microsoft.com/office/drawing/2014/chart" uri="{C3380CC4-5D6E-409C-BE32-E72D297353CC}">
              <c16:uniqueId val="{00000002-F2E3-45FB-9DEE-4194B50744CE}"/>
            </c:ext>
          </c:extLst>
        </c:ser>
        <c:dLbls>
          <c:showLegendKey val="0"/>
          <c:showVal val="0"/>
          <c:showCatName val="0"/>
          <c:showSerName val="0"/>
          <c:showPercent val="0"/>
          <c:showBubbleSize val="0"/>
        </c:dLbls>
        <c:axId val="-1842653472"/>
        <c:axId val="-1842665984"/>
      </c:scatterChart>
      <c:valAx>
        <c:axId val="-1842653472"/>
        <c:scaling>
          <c:orientation val="minMax"/>
          <c:max val="2020"/>
          <c:min val="2000"/>
        </c:scaling>
        <c:delete val="0"/>
        <c:axPos val="b"/>
        <c:minorGridlines/>
        <c:numFmt formatCode="General" sourceLinked="1"/>
        <c:majorTickMark val="out"/>
        <c:minorTickMark val="none"/>
        <c:tickLblPos val="nextTo"/>
        <c:spPr>
          <a:ln w="3629">
            <a:solidFill>
              <a:schemeClr val="tx1"/>
            </a:solidFill>
            <a:prstDash val="solid"/>
          </a:ln>
        </c:spPr>
        <c:txPr>
          <a:bodyPr rot="0" vert="horz"/>
          <a:lstStyle/>
          <a:p>
            <a:pPr>
              <a:defRPr sz="900" b="0" i="0" u="none" strike="noStrike" baseline="0">
                <a:solidFill>
                  <a:schemeClr val="tx2"/>
                </a:solidFill>
                <a:latin typeface="Verdana"/>
                <a:ea typeface="Verdana"/>
                <a:cs typeface="Verdana"/>
              </a:defRPr>
            </a:pPr>
            <a:endParaRPr lang="et-EE"/>
          </a:p>
        </c:txPr>
        <c:crossAx val="-1842665984"/>
        <c:crossesAt val="3.25"/>
        <c:crossBetween val="midCat"/>
        <c:majorUnit val="1"/>
        <c:minorUnit val="1"/>
      </c:valAx>
      <c:valAx>
        <c:axId val="-1842665984"/>
        <c:scaling>
          <c:orientation val="minMax"/>
          <c:max val="5"/>
          <c:min val="3.25"/>
        </c:scaling>
        <c:delete val="0"/>
        <c:axPos val="l"/>
        <c:majorGridlines>
          <c:spPr>
            <a:ln w="3175">
              <a:solidFill>
                <a:schemeClr val="bg1">
                  <a:lumMod val="75000"/>
                </a:schemeClr>
              </a:solidFill>
              <a:prstDash val="solid"/>
            </a:ln>
          </c:spPr>
        </c:majorGridlines>
        <c:title>
          <c:tx>
            <c:rich>
              <a:bodyPr/>
              <a:lstStyle/>
              <a:p>
                <a:pPr>
                  <a:defRPr sz="995" b="0" i="0" u="none" strike="noStrike" baseline="0">
                    <a:solidFill>
                      <a:srgbClr val="003366"/>
                    </a:solidFill>
                    <a:latin typeface="Verdana"/>
                    <a:ea typeface="Verdana"/>
                    <a:cs typeface="Verdana"/>
                  </a:defRPr>
                </a:pPr>
                <a:r>
                  <a:rPr lang="et-EE"/>
                  <a:t>hinnang 1-5</a:t>
                </a:r>
              </a:p>
            </c:rich>
          </c:tx>
          <c:layout>
            <c:manualLayout>
              <c:xMode val="edge"/>
              <c:yMode val="edge"/>
              <c:x val="2.6693912395898609E-2"/>
              <c:y val="0.30808115790505441"/>
            </c:manualLayout>
          </c:layout>
          <c:overlay val="0"/>
          <c:spPr>
            <a:noFill/>
            <a:ln w="29058">
              <a:noFill/>
            </a:ln>
          </c:spPr>
        </c:title>
        <c:numFmt formatCode="0.00" sourceLinked="0"/>
        <c:majorTickMark val="out"/>
        <c:minorTickMark val="none"/>
        <c:tickLblPos val="nextTo"/>
        <c:spPr>
          <a:ln w="3629">
            <a:solidFill>
              <a:schemeClr val="tx1"/>
            </a:solidFill>
            <a:prstDash val="solid"/>
          </a:ln>
        </c:spPr>
        <c:txPr>
          <a:bodyPr rot="0" vert="horz"/>
          <a:lstStyle/>
          <a:p>
            <a:pPr>
              <a:defRPr sz="900" b="0" i="0" u="none" strike="noStrike" baseline="0">
                <a:solidFill>
                  <a:schemeClr val="tx1"/>
                </a:solidFill>
                <a:latin typeface="Verdana"/>
                <a:ea typeface="Verdana"/>
                <a:cs typeface="Verdana"/>
              </a:defRPr>
            </a:pPr>
            <a:endParaRPr lang="et-EE"/>
          </a:p>
        </c:txPr>
        <c:crossAx val="-1842653472"/>
        <c:crossesAt val="2000"/>
        <c:crossBetween val="midCat"/>
        <c:majorUnit val="0.5"/>
        <c:minorUnit val="0.25"/>
      </c:valAx>
      <c:spPr>
        <a:solidFill>
          <a:srgbClr val="FFFFFF"/>
        </a:solidFill>
        <a:ln w="14532">
          <a:solidFill>
            <a:srgbClr val="808080"/>
          </a:solidFill>
          <a:prstDash val="solid"/>
        </a:ln>
      </c:spPr>
    </c:plotArea>
    <c:legend>
      <c:legendPos val="r"/>
      <c:layout>
        <c:manualLayout>
          <c:xMode val="edge"/>
          <c:yMode val="edge"/>
          <c:x val="0.10058311915162853"/>
          <c:y val="0"/>
          <c:w val="0.84985423534860904"/>
          <c:h val="0.13131331612594069"/>
        </c:manualLayout>
      </c:layout>
      <c:overlay val="0"/>
      <c:spPr>
        <a:noFill/>
        <a:ln w="29058">
          <a:noFill/>
        </a:ln>
      </c:spPr>
      <c:txPr>
        <a:bodyPr/>
        <a:lstStyle/>
        <a:p>
          <a:pPr>
            <a:defRPr sz="945" b="1" i="0" u="none" strike="noStrike" baseline="0">
              <a:solidFill>
                <a:schemeClr val="tx1"/>
              </a:solidFill>
              <a:latin typeface="Verdana"/>
              <a:ea typeface="Verdana"/>
              <a:cs typeface="Verdana"/>
            </a:defRPr>
          </a:pPr>
          <a:endParaRPr lang="et-EE"/>
        </a:p>
      </c:txPr>
    </c:legend>
    <c:plotVisOnly val="0"/>
    <c:dispBlanksAs val="gap"/>
    <c:showDLblsOverMax val="0"/>
  </c:chart>
  <c:spPr>
    <a:noFill/>
    <a:ln>
      <a:noFill/>
    </a:ln>
  </c:spPr>
  <c:txPr>
    <a:bodyPr/>
    <a:lstStyle/>
    <a:p>
      <a:pPr>
        <a:defRPr sz="1256" b="0" i="0" u="none" strike="noStrike" baseline="0">
          <a:solidFill>
            <a:schemeClr val="tx1"/>
          </a:solidFill>
          <a:latin typeface="Verdana"/>
          <a:ea typeface="Verdana"/>
          <a:cs typeface="Verdana"/>
        </a:defRPr>
      </a:pPr>
      <a:endParaRPr lang="et-EE"/>
    </a:p>
  </c:txPr>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cdr:x>
      <cdr:y>0</cdr:y>
    </cdr:from>
    <cdr:to>
      <cdr:x>0.36532</cdr:x>
      <cdr:y>0.15522</cdr:y>
    </cdr:to>
    <cdr:sp macro="" textlink="">
      <cdr:nvSpPr>
        <cdr:cNvPr id="1025" name="Text Box 1"/>
        <cdr:cNvSpPr txBox="1">
          <a:spLocks xmlns:a="http://schemas.openxmlformats.org/drawingml/2006/main" noChangeArrowheads="1"/>
        </cdr:cNvSpPr>
      </cdr:nvSpPr>
      <cdr:spPr bwMode="auto">
        <a:xfrm xmlns:a="http://schemas.openxmlformats.org/drawingml/2006/main">
          <a:off x="0" y="0"/>
          <a:ext cx="2844495" cy="323850"/>
        </a:xfrm>
        <a:prstGeom xmlns:a="http://schemas.openxmlformats.org/drawingml/2006/main" prst="rect">
          <a:avLst/>
        </a:prstGeom>
        <a:noFill xmlns:a="http://schemas.openxmlformats.org/drawingml/2006/main"/>
        <a:ln xmlns:a="http://schemas.openxmlformats.org/drawingml/2006/main" w="9525">
          <a:solidFill>
            <a:srgbClr val="000000"/>
          </a:solidFill>
          <a:miter lim="800000"/>
          <a:headEnd/>
          <a:tailEnd/>
        </a:ln>
      </cdr:spPr>
      <cdr:txBody>
        <a:bodyPr xmlns:a="http://schemas.openxmlformats.org/drawingml/2006/main" vertOverflow="clip" wrap="square" lIns="36576" tIns="18288" rIns="0" bIns="0" anchor="t" upright="1"/>
        <a:lstStyle xmlns:a="http://schemas.openxmlformats.org/drawingml/2006/main"/>
        <a:p xmlns:a="http://schemas.openxmlformats.org/drawingml/2006/main">
          <a:pPr algn="l" rtl="0">
            <a:defRPr sz="1000"/>
          </a:pPr>
          <a:r>
            <a:rPr lang="et-EE" sz="1000" b="1" i="0" u="none" strike="noStrike" baseline="0" dirty="0">
              <a:solidFill>
                <a:srgbClr val="000000"/>
              </a:solidFill>
              <a:latin typeface="+mj-lt"/>
              <a:ea typeface="Verdana"/>
              <a:cs typeface="Verdana"/>
            </a:rPr>
            <a:t>Kasutas</a:t>
          </a:r>
          <a:r>
            <a:rPr lang="et-EE" sz="1000" b="1" i="0" u="none" strike="noStrike" baseline="0" dirty="0">
              <a:solidFill>
                <a:srgbClr val="000000"/>
              </a:solidFill>
              <a:latin typeface="Verdana"/>
              <a:ea typeface="Verdana"/>
              <a:cs typeface="Verdana"/>
            </a:rPr>
            <a:t> ühistransporti</a:t>
          </a:r>
          <a:r>
            <a:rPr lang="et-EE" sz="1000" b="1" i="0" u="none" strike="noStrike" dirty="0">
              <a:solidFill>
                <a:srgbClr val="000000"/>
              </a:solidFill>
              <a:latin typeface="Verdana"/>
              <a:ea typeface="Verdana"/>
              <a:cs typeface="Verdana"/>
            </a:rPr>
            <a:t> </a:t>
          </a:r>
          <a:r>
            <a:rPr lang="et-EE" sz="1000" b="1" i="0" u="none" strike="noStrike" baseline="0" dirty="0">
              <a:solidFill>
                <a:srgbClr val="000000"/>
              </a:solidFill>
              <a:latin typeface="Verdana"/>
              <a:ea typeface="Verdana"/>
              <a:cs typeface="Verdana"/>
            </a:rPr>
            <a:t>peaaegu iga päev</a:t>
          </a:r>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itel Pilt vasakul">
    <p:bg>
      <p:bgPr>
        <a:solidFill>
          <a:schemeClr val="bg1"/>
        </a:solidFill>
        <a:effectLst/>
      </p:bgPr>
    </p:bg>
    <p:spTree>
      <p:nvGrpSpPr>
        <p:cNvPr id="1" name=""/>
        <p:cNvGrpSpPr/>
        <p:nvPr/>
      </p:nvGrpSpPr>
      <p:grpSpPr>
        <a:xfrm>
          <a:off x="0" y="0"/>
          <a:ext cx="0" cy="0"/>
          <a:chOff x="0" y="0"/>
          <a:chExt cx="0" cy="0"/>
        </a:xfrm>
      </p:grpSpPr>
      <p:sp>
        <p:nvSpPr>
          <p:cNvPr id="17" name="Freeform 16"/>
          <p:cNvSpPr>
            <a:spLocks noGrp="1"/>
          </p:cNvSpPr>
          <p:nvPr>
            <p:ph type="pic" sz="quarter" idx="13"/>
          </p:nvPr>
        </p:nvSpPr>
        <p:spPr>
          <a:xfrm>
            <a:off x="575999" y="0"/>
            <a:ext cx="4408923" cy="6858000"/>
          </a:xfrm>
          <a:custGeom>
            <a:avLst/>
            <a:gdLst>
              <a:gd name="connsiteX0" fmla="*/ 0 w 4408923"/>
              <a:gd name="connsiteY0" fmla="*/ 0 h 6858000"/>
              <a:gd name="connsiteX1" fmla="*/ 4408923 w 4408923"/>
              <a:gd name="connsiteY1" fmla="*/ 0 h 6858000"/>
              <a:gd name="connsiteX2" fmla="*/ 4408923 w 4408923"/>
              <a:gd name="connsiteY2" fmla="*/ 6858000 h 6858000"/>
              <a:gd name="connsiteX3" fmla="*/ 0 w 4408923"/>
              <a:gd name="connsiteY3" fmla="*/ 6858000 h 6858000"/>
              <a:gd name="connsiteX4" fmla="*/ 0 w 4408923"/>
              <a:gd name="connsiteY4" fmla="*/ 6034725 h 6858000"/>
              <a:gd name="connsiteX5" fmla="*/ 208 w 4408923"/>
              <a:gd name="connsiteY5" fmla="*/ 6034804 h 6858000"/>
              <a:gd name="connsiteX6" fmla="*/ 376702 w 4408923"/>
              <a:gd name="connsiteY6" fmla="*/ 6098185 h 6858000"/>
              <a:gd name="connsiteX7" fmla="*/ 1681141 w 4408923"/>
              <a:gd name="connsiteY7" fmla="*/ 4860459 h 6858000"/>
              <a:gd name="connsiteX8" fmla="*/ 460294 w 4408923"/>
              <a:gd name="connsiteY8" fmla="*/ 3540207 h 6858000"/>
              <a:gd name="connsiteX9" fmla="*/ 387188 w 4408923"/>
              <a:gd name="connsiteY9" fmla="*/ 3538866 h 6858000"/>
              <a:gd name="connsiteX10" fmla="*/ 10193 w 4408923"/>
              <a:gd name="connsiteY10" fmla="*/ 3599167 h 6858000"/>
              <a:gd name="connsiteX11" fmla="*/ 0 w 4408923"/>
              <a:gd name="connsiteY11" fmla="*/ 36029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8923" h="6858000">
                <a:moveTo>
                  <a:pt x="0" y="0"/>
                </a:moveTo>
                <a:lnTo>
                  <a:pt x="4408923" y="0"/>
                </a:lnTo>
                <a:lnTo>
                  <a:pt x="4408923" y="6858000"/>
                </a:lnTo>
                <a:lnTo>
                  <a:pt x="0" y="6858000"/>
                </a:lnTo>
                <a:lnTo>
                  <a:pt x="0" y="6034725"/>
                </a:lnTo>
                <a:lnTo>
                  <a:pt x="208" y="6034804"/>
                </a:lnTo>
                <a:cubicBezTo>
                  <a:pt x="118918" y="6073701"/>
                  <a:pt x="245346" y="6095777"/>
                  <a:pt x="376702" y="6098185"/>
                </a:cubicBezTo>
                <a:cubicBezTo>
                  <a:pt x="1077218" y="6111027"/>
                  <a:pt x="1658225" y="5559734"/>
                  <a:pt x="1681141" y="4860459"/>
                </a:cubicBezTo>
                <a:cubicBezTo>
                  <a:pt x="1704060" y="4161093"/>
                  <a:pt x="1160249" y="3573003"/>
                  <a:pt x="460294" y="3540207"/>
                </a:cubicBezTo>
                <a:lnTo>
                  <a:pt x="387188" y="3538866"/>
                </a:lnTo>
                <a:cubicBezTo>
                  <a:pt x="255819" y="3540201"/>
                  <a:pt x="129216" y="3561243"/>
                  <a:pt x="10193" y="3599167"/>
                </a:cubicBezTo>
                <a:lnTo>
                  <a:pt x="0" y="3602972"/>
                </a:lnTo>
                <a:close/>
              </a:path>
            </a:pathLst>
          </a:custGeom>
          <a:pattFill prst="pct5">
            <a:fgClr>
              <a:schemeClr val="accent1"/>
            </a:fgClr>
            <a:bgClr>
              <a:schemeClr val="bg1"/>
            </a:bgClr>
          </a:pattFill>
        </p:spPr>
        <p:txBody>
          <a:bodyPr wrap="square">
            <a:noAutofit/>
          </a:bodyPr>
          <a:lstStyle/>
          <a:p>
            <a:r>
              <a:rPr lang="en-US"/>
              <a:t>Click icon to add picture</a:t>
            </a:r>
            <a:endParaRPr lang="en-GB"/>
          </a:p>
        </p:txBody>
      </p:sp>
      <p:sp>
        <p:nvSpPr>
          <p:cNvPr id="2" name="Title 1"/>
          <p:cNvSpPr>
            <a:spLocks noGrp="1"/>
          </p:cNvSpPr>
          <p:nvPr>
            <p:ph type="ctrTitle"/>
          </p:nvPr>
        </p:nvSpPr>
        <p:spPr>
          <a:xfrm>
            <a:off x="5736841" y="2533153"/>
            <a:ext cx="6121239" cy="2387600"/>
          </a:xfrm>
        </p:spPr>
        <p:txBody>
          <a:bodyPr anchor="b"/>
          <a:lstStyle>
            <a:lvl1pPr algn="l">
              <a:defRPr lang="en-GB" sz="6000" b="1" i="0" u="none" strike="noStrike" baseline="0" smtClean="0"/>
            </a:lvl1pPr>
          </a:lstStyle>
          <a:p>
            <a:r>
              <a:rPr lang="en-US"/>
              <a:t>Click to edit Master title style</a:t>
            </a:r>
            <a:endParaRPr lang="et-EE" dirty="0"/>
          </a:p>
        </p:txBody>
      </p:sp>
      <p:sp>
        <p:nvSpPr>
          <p:cNvPr id="6" name="Slide Number Placeholder 5"/>
          <p:cNvSpPr>
            <a:spLocks noGrp="1"/>
          </p:cNvSpPr>
          <p:nvPr>
            <p:ph type="sldNum" sz="quarter" idx="12"/>
          </p:nvPr>
        </p:nvSpPr>
        <p:spPr/>
        <p:txBody>
          <a:bodyPr/>
          <a:lstStyle/>
          <a:p>
            <a:fld id="{9C3A84B4-50EE-4E03-B6D7-AB5456BA3390}" type="slidenum">
              <a:rPr lang="et-EE" smtClean="0"/>
              <a:t>‹#›</a:t>
            </a:fld>
            <a:endParaRPr lang="et-EE" dirty="0"/>
          </a:p>
        </p:txBody>
      </p:sp>
      <p:sp>
        <p:nvSpPr>
          <p:cNvPr id="8" name="Subtitle 2"/>
          <p:cNvSpPr>
            <a:spLocks noGrp="1"/>
          </p:cNvSpPr>
          <p:nvPr>
            <p:ph type="subTitle" idx="1"/>
          </p:nvPr>
        </p:nvSpPr>
        <p:spPr>
          <a:xfrm>
            <a:off x="5736839" y="5059254"/>
            <a:ext cx="6121239" cy="1559261"/>
          </a:xfrm>
        </p:spPr>
        <p:txBody>
          <a:bodyPr/>
          <a:lstStyle>
            <a:lvl1pPr marL="0" indent="0" algn="l">
              <a:buNone/>
              <a:defRPr sz="24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01" y="3538801"/>
            <a:ext cx="1974433" cy="2567689"/>
          </a:xfrm>
          <a:prstGeom prst="rect">
            <a:avLst/>
          </a:prstGeom>
        </p:spPr>
      </p:pic>
    </p:spTree>
    <p:extLst>
      <p:ext uri="{BB962C8B-B14F-4D97-AF65-F5344CB8AC3E}">
        <p14:creationId xmlns:p14="http://schemas.microsoft.com/office/powerpoint/2010/main" val="847376207"/>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itel pilt paremal">
    <p:bg>
      <p:bgPr>
        <a:solidFill>
          <a:schemeClr val="bg1"/>
        </a:solidFill>
        <a:effectLst/>
      </p:bgPr>
    </p:bg>
    <p:spTree>
      <p:nvGrpSpPr>
        <p:cNvPr id="1" name=""/>
        <p:cNvGrpSpPr/>
        <p:nvPr/>
      </p:nvGrpSpPr>
      <p:grpSpPr>
        <a:xfrm>
          <a:off x="0" y="0"/>
          <a:ext cx="0" cy="0"/>
          <a:chOff x="0" y="0"/>
          <a:chExt cx="0" cy="0"/>
        </a:xfrm>
      </p:grpSpPr>
      <p:sp>
        <p:nvSpPr>
          <p:cNvPr id="13" name="Freeform 12"/>
          <p:cNvSpPr>
            <a:spLocks noGrp="1"/>
          </p:cNvSpPr>
          <p:nvPr>
            <p:ph type="pic" sz="quarter" idx="13"/>
          </p:nvPr>
        </p:nvSpPr>
        <p:spPr>
          <a:xfrm>
            <a:off x="7783513" y="0"/>
            <a:ext cx="4408487" cy="6867525"/>
          </a:xfrm>
          <a:custGeom>
            <a:avLst/>
            <a:gdLst>
              <a:gd name="connsiteX0" fmla="*/ 0 w 4408487"/>
              <a:gd name="connsiteY0" fmla="*/ 0 h 6867525"/>
              <a:gd name="connsiteX1" fmla="*/ 4408487 w 4408487"/>
              <a:gd name="connsiteY1" fmla="*/ 0 h 6867525"/>
              <a:gd name="connsiteX2" fmla="*/ 4408487 w 4408487"/>
              <a:gd name="connsiteY2" fmla="*/ 6867525 h 6867525"/>
              <a:gd name="connsiteX3" fmla="*/ 0 w 4408487"/>
              <a:gd name="connsiteY3" fmla="*/ 6867525 h 6867525"/>
              <a:gd name="connsiteX4" fmla="*/ 0 w 4408487"/>
              <a:gd name="connsiteY4" fmla="*/ 6032186 h 6867525"/>
              <a:gd name="connsiteX5" fmla="*/ 108414 w 4408487"/>
              <a:gd name="connsiteY5" fmla="*/ 6062418 h 6867525"/>
              <a:gd name="connsiteX6" fmla="*/ 365715 w 4408487"/>
              <a:gd name="connsiteY6" fmla="*/ 6094106 h 6867525"/>
              <a:gd name="connsiteX7" fmla="*/ 1685089 w 4408487"/>
              <a:gd name="connsiteY7" fmla="*/ 4855586 h 6867525"/>
              <a:gd name="connsiteX8" fmla="*/ 456140 w 4408487"/>
              <a:gd name="connsiteY8" fmla="*/ 3527283 h 6867525"/>
              <a:gd name="connsiteX9" fmla="*/ 395862 w 4408487"/>
              <a:gd name="connsiteY9" fmla="*/ 3525881 h 6867525"/>
              <a:gd name="connsiteX10" fmla="*/ 15171 w 4408487"/>
              <a:gd name="connsiteY10" fmla="*/ 3582733 h 6867525"/>
              <a:gd name="connsiteX11" fmla="*/ 0 w 4408487"/>
              <a:gd name="connsiteY11" fmla="*/ 3588214 h 68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8487" h="6867525">
                <a:moveTo>
                  <a:pt x="0" y="0"/>
                </a:moveTo>
                <a:lnTo>
                  <a:pt x="4408487" y="0"/>
                </a:lnTo>
                <a:lnTo>
                  <a:pt x="4408487" y="6867525"/>
                </a:lnTo>
                <a:lnTo>
                  <a:pt x="0" y="6867525"/>
                </a:lnTo>
                <a:lnTo>
                  <a:pt x="0" y="6032186"/>
                </a:lnTo>
                <a:lnTo>
                  <a:pt x="108414" y="6062418"/>
                </a:lnTo>
                <a:cubicBezTo>
                  <a:pt x="191366" y="6081203"/>
                  <a:pt x="277410" y="6092051"/>
                  <a:pt x="365715" y="6094106"/>
                </a:cubicBezTo>
                <a:cubicBezTo>
                  <a:pt x="1071950" y="6110541"/>
                  <a:pt x="1660107" y="5558428"/>
                  <a:pt x="1685089" y="4855586"/>
                </a:cubicBezTo>
                <a:cubicBezTo>
                  <a:pt x="1710082" y="4152430"/>
                  <a:pt x="1162112" y="3560159"/>
                  <a:pt x="456140" y="3527283"/>
                </a:cubicBezTo>
                <a:lnTo>
                  <a:pt x="395862" y="3525881"/>
                </a:lnTo>
                <a:cubicBezTo>
                  <a:pt x="263387" y="3525881"/>
                  <a:pt x="135534" y="3545773"/>
                  <a:pt x="15171" y="3582733"/>
                </a:cubicBezTo>
                <a:lnTo>
                  <a:pt x="0" y="3588214"/>
                </a:lnTo>
                <a:close/>
              </a:path>
            </a:pathLst>
          </a:custGeom>
          <a:pattFill prst="pct5">
            <a:fgClr>
              <a:schemeClr val="accent1"/>
            </a:fgClr>
            <a:bgClr>
              <a:schemeClr val="bg1"/>
            </a:bgClr>
          </a:pattFill>
        </p:spPr>
        <p:txBody>
          <a:bodyPr wrap="square">
            <a:noAutofit/>
          </a:bodyPr>
          <a:lstStyle/>
          <a:p>
            <a:r>
              <a:rPr lang="en-US"/>
              <a:t>Click icon to add picture</a:t>
            </a:r>
            <a:endParaRPr lang="en-GB"/>
          </a:p>
        </p:txBody>
      </p:sp>
      <p:sp>
        <p:nvSpPr>
          <p:cNvPr id="2" name="Title 1"/>
          <p:cNvSpPr>
            <a:spLocks noGrp="1"/>
          </p:cNvSpPr>
          <p:nvPr>
            <p:ph type="ctrTitle"/>
          </p:nvPr>
        </p:nvSpPr>
        <p:spPr>
          <a:xfrm>
            <a:off x="1033103" y="2432434"/>
            <a:ext cx="6121239" cy="2387600"/>
          </a:xfrm>
        </p:spPr>
        <p:txBody>
          <a:bodyPr anchor="b"/>
          <a:lstStyle>
            <a:lvl1pPr algn="l">
              <a:defRPr lang="en-GB" sz="6000" b="1" i="0" u="none" strike="noStrike" baseline="0" smtClean="0"/>
            </a:lvl1pPr>
          </a:lstStyle>
          <a:p>
            <a:r>
              <a:rPr lang="en-US"/>
              <a:t>Click to edit Master title style</a:t>
            </a:r>
            <a:endParaRPr lang="et-EE" dirty="0"/>
          </a:p>
        </p:txBody>
      </p:sp>
      <p:sp>
        <p:nvSpPr>
          <p:cNvPr id="6" name="Slide Number Placeholder 5"/>
          <p:cNvSpPr>
            <a:spLocks noGrp="1"/>
          </p:cNvSpPr>
          <p:nvPr>
            <p:ph type="sldNum" sz="quarter" idx="12"/>
          </p:nvPr>
        </p:nvSpPr>
        <p:spPr/>
        <p:txBody>
          <a:bodyPr/>
          <a:lstStyle/>
          <a:p>
            <a:fld id="{9C3A84B4-50EE-4E03-B6D7-AB5456BA3390}" type="slidenum">
              <a:rPr lang="et-EE" smtClean="0"/>
              <a:t>‹#›</a:t>
            </a:fld>
            <a:endParaRPr lang="et-EE" dirty="0"/>
          </a:p>
        </p:txBody>
      </p:sp>
      <p:sp>
        <p:nvSpPr>
          <p:cNvPr id="8" name="Subtitle 2"/>
          <p:cNvSpPr>
            <a:spLocks noGrp="1"/>
          </p:cNvSpPr>
          <p:nvPr>
            <p:ph type="subTitle" idx="1"/>
          </p:nvPr>
        </p:nvSpPr>
        <p:spPr>
          <a:xfrm>
            <a:off x="1033103" y="4989511"/>
            <a:ext cx="6121239" cy="1559261"/>
          </a:xfrm>
        </p:spPr>
        <p:txBody>
          <a:bodyPr/>
          <a:lstStyle>
            <a:lvl1pPr marL="0" indent="0" algn="l">
              <a:buNone/>
              <a:defRPr sz="24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7355" y="3521459"/>
            <a:ext cx="1982054" cy="2577600"/>
          </a:xfrm>
          <a:prstGeom prst="rect">
            <a:avLst/>
          </a:prstGeom>
        </p:spPr>
      </p:pic>
    </p:spTree>
    <p:extLst>
      <p:ext uri="{BB962C8B-B14F-4D97-AF65-F5344CB8AC3E}">
        <p14:creationId xmlns:p14="http://schemas.microsoft.com/office/powerpoint/2010/main" val="46334863"/>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itel pilttaust tekst vasak">
    <p:bg>
      <p:bgPr>
        <a:solidFill>
          <a:schemeClr val="bg1"/>
        </a:solidFill>
        <a:effectLst/>
      </p:bgPr>
    </p:bg>
    <p:spTree>
      <p:nvGrpSpPr>
        <p:cNvPr id="1" name=""/>
        <p:cNvGrpSpPr/>
        <p:nvPr/>
      </p:nvGrpSpPr>
      <p:grpSpPr>
        <a:xfrm>
          <a:off x="0" y="0"/>
          <a:ext cx="0" cy="0"/>
          <a:chOff x="0" y="0"/>
          <a:chExt cx="0" cy="0"/>
        </a:xfrm>
      </p:grpSpPr>
      <p:sp>
        <p:nvSpPr>
          <p:cNvPr id="12" name="Freeform 11"/>
          <p:cNvSpPr>
            <a:spLocks noGrp="1"/>
          </p:cNvSpPr>
          <p:nvPr>
            <p:ph type="pic" sz="quarter" idx="10"/>
          </p:nvPr>
        </p:nvSpPr>
        <p:spPr>
          <a:xfrm>
            <a:off x="576000" y="0"/>
            <a:ext cx="11615999" cy="6858000"/>
          </a:xfrm>
          <a:custGeom>
            <a:avLst/>
            <a:gdLst>
              <a:gd name="connsiteX0" fmla="*/ 0 w 11615999"/>
              <a:gd name="connsiteY0" fmla="*/ 0 h 6858000"/>
              <a:gd name="connsiteX1" fmla="*/ 11615999 w 11615999"/>
              <a:gd name="connsiteY1" fmla="*/ 0 h 6858000"/>
              <a:gd name="connsiteX2" fmla="*/ 11615999 w 11615999"/>
              <a:gd name="connsiteY2" fmla="*/ 6858000 h 6858000"/>
              <a:gd name="connsiteX3" fmla="*/ 0 w 11615999"/>
              <a:gd name="connsiteY3" fmla="*/ 6858000 h 6858000"/>
              <a:gd name="connsiteX4" fmla="*/ 0 w 11615999"/>
              <a:gd name="connsiteY4" fmla="*/ 1594962 h 6858000"/>
              <a:gd name="connsiteX5" fmla="*/ 82764 w 11615999"/>
              <a:gd name="connsiteY5" fmla="*/ 1588262 h 6858000"/>
              <a:gd name="connsiteX6" fmla="*/ 509299 w 11615999"/>
              <a:gd name="connsiteY6" fmla="*/ 1095208 h 6858000"/>
              <a:gd name="connsiteX7" fmla="*/ 12380 w 11615999"/>
              <a:gd name="connsiteY7" fmla="*/ 560124 h 6858000"/>
              <a:gd name="connsiteX8" fmla="*/ 0 w 11615999"/>
              <a:gd name="connsiteY8" fmla="*/ 5598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5999" h="6858000">
                <a:moveTo>
                  <a:pt x="0" y="0"/>
                </a:moveTo>
                <a:lnTo>
                  <a:pt x="11615999" y="0"/>
                </a:lnTo>
                <a:lnTo>
                  <a:pt x="11615999" y="6858000"/>
                </a:lnTo>
                <a:lnTo>
                  <a:pt x="0" y="6858000"/>
                </a:lnTo>
                <a:lnTo>
                  <a:pt x="0" y="1594962"/>
                </a:lnTo>
                <a:lnTo>
                  <a:pt x="82764" y="1588262"/>
                </a:lnTo>
                <a:cubicBezTo>
                  <a:pt x="319087" y="1545109"/>
                  <a:pt x="501107" y="1343116"/>
                  <a:pt x="509299" y="1095208"/>
                </a:cubicBezTo>
                <a:cubicBezTo>
                  <a:pt x="518668" y="811736"/>
                  <a:pt x="297295" y="573361"/>
                  <a:pt x="12380" y="560124"/>
                </a:cubicBezTo>
                <a:lnTo>
                  <a:pt x="0" y="559899"/>
                </a:lnTo>
                <a:close/>
              </a:path>
            </a:pathLst>
          </a:custGeom>
          <a:pattFill prst="pct5">
            <a:fgClr>
              <a:schemeClr val="accent1"/>
            </a:fgClr>
            <a:bgClr>
              <a:schemeClr val="bg1"/>
            </a:bgClr>
          </a:pattFill>
        </p:spPr>
        <p:txBody>
          <a:bodyPr wrap="square">
            <a:noAutofit/>
          </a:bodyPr>
          <a:lstStyle>
            <a:lvl1pPr marL="0" indent="0">
              <a:buNone/>
              <a:defRPr/>
            </a:lvl1pPr>
          </a:lstStyle>
          <a:p>
            <a:r>
              <a:rPr lang="en-US"/>
              <a:t>Click icon to add picture</a:t>
            </a: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000" y="559559"/>
            <a:ext cx="797581" cy="1037230"/>
          </a:xfrm>
          <a:prstGeom prst="rect">
            <a:avLst/>
          </a:prstGeom>
        </p:spPr>
      </p:pic>
      <p:sp>
        <p:nvSpPr>
          <p:cNvPr id="4" name="Rectangle 3"/>
          <p:cNvSpPr/>
          <p:nvPr/>
        </p:nvSpPr>
        <p:spPr>
          <a:xfrm>
            <a:off x="11000284" y="6179439"/>
            <a:ext cx="880369" cy="308418"/>
          </a:xfrm>
          <a:prstGeom prst="rect">
            <a:avLst/>
          </a:prstGeom>
        </p:spPr>
        <p:txBody>
          <a:bodyPr wrap="none">
            <a:spAutoFit/>
          </a:bodyPr>
          <a:lstStyle/>
          <a:p>
            <a:fld id="{17CE275A-E327-4030-B2D3-F354B9DDFA2B}" type="datetime3">
              <a:rPr lang="et-EE" sz="1404" smtClean="0">
                <a:solidFill>
                  <a:schemeClr val="bg2">
                    <a:lumMod val="95000"/>
                  </a:schemeClr>
                </a:solidFill>
              </a:rPr>
              <a:pPr/>
              <a:t>02/12/20</a:t>
            </a:fld>
            <a:endParaRPr lang="en-GB" sz="1404" dirty="0">
              <a:solidFill>
                <a:schemeClr val="bg2">
                  <a:lumMod val="95000"/>
                </a:schemeClr>
              </a:solidFill>
            </a:endParaRPr>
          </a:p>
        </p:txBody>
      </p:sp>
      <p:sp>
        <p:nvSpPr>
          <p:cNvPr id="2" name="Title 1"/>
          <p:cNvSpPr>
            <a:spLocks noGrp="1"/>
          </p:cNvSpPr>
          <p:nvPr>
            <p:ph type="ctrTitle"/>
          </p:nvPr>
        </p:nvSpPr>
        <p:spPr>
          <a:xfrm>
            <a:off x="1033103" y="2327659"/>
            <a:ext cx="6121239" cy="2387600"/>
          </a:xfrm>
        </p:spPr>
        <p:txBody>
          <a:bodyPr anchor="b"/>
          <a:lstStyle>
            <a:lvl1pPr algn="l">
              <a:defRPr lang="en-GB" sz="6000" b="1" i="0" u="none" strike="noStrike" baseline="0" smtClean="0">
                <a:solidFill>
                  <a:schemeClr val="bg2">
                    <a:lumMod val="95000"/>
                  </a:schemeClr>
                </a:solidFill>
              </a:defRPr>
            </a:lvl1pPr>
          </a:lstStyle>
          <a:p>
            <a:r>
              <a:rPr lang="en-US"/>
              <a:t>Click to edit Master title style</a:t>
            </a:r>
            <a:endParaRPr lang="et-EE" dirty="0"/>
          </a:p>
        </p:txBody>
      </p:sp>
      <p:sp>
        <p:nvSpPr>
          <p:cNvPr id="8" name="Subtitle 2"/>
          <p:cNvSpPr>
            <a:spLocks noGrp="1"/>
          </p:cNvSpPr>
          <p:nvPr>
            <p:ph type="subTitle" idx="1"/>
          </p:nvPr>
        </p:nvSpPr>
        <p:spPr>
          <a:xfrm>
            <a:off x="1033103" y="4989511"/>
            <a:ext cx="6121239" cy="1559261"/>
          </a:xfrm>
        </p:spPr>
        <p:txBody>
          <a:bodyPr/>
          <a:lstStyle>
            <a:lvl1pPr marL="0" indent="0" algn="l">
              <a:buNone/>
              <a:defRPr sz="2400">
                <a:solidFill>
                  <a:schemeClr val="bg2">
                    <a:lumMod val="95000"/>
                  </a:schemeClr>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Tree>
    <p:extLst>
      <p:ext uri="{BB962C8B-B14F-4D97-AF65-F5344CB8AC3E}">
        <p14:creationId xmlns:p14="http://schemas.microsoft.com/office/powerpoint/2010/main" val="3794240691"/>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itel pilttaust tekst parem">
    <p:bg>
      <p:bgPr>
        <a:solidFill>
          <a:schemeClr val="bg1"/>
        </a:solidFill>
        <a:effectLst/>
      </p:bgPr>
    </p:bg>
    <p:spTree>
      <p:nvGrpSpPr>
        <p:cNvPr id="1" name=""/>
        <p:cNvGrpSpPr/>
        <p:nvPr/>
      </p:nvGrpSpPr>
      <p:grpSpPr>
        <a:xfrm>
          <a:off x="0" y="0"/>
          <a:ext cx="0" cy="0"/>
          <a:chOff x="0" y="0"/>
          <a:chExt cx="0" cy="0"/>
        </a:xfrm>
      </p:grpSpPr>
      <p:sp>
        <p:nvSpPr>
          <p:cNvPr id="11" name="Freeform 10"/>
          <p:cNvSpPr>
            <a:spLocks noGrp="1"/>
          </p:cNvSpPr>
          <p:nvPr>
            <p:ph type="pic" sz="quarter" idx="10"/>
          </p:nvPr>
        </p:nvSpPr>
        <p:spPr>
          <a:xfrm>
            <a:off x="576000" y="0"/>
            <a:ext cx="11615999" cy="6858000"/>
          </a:xfrm>
          <a:custGeom>
            <a:avLst/>
            <a:gdLst>
              <a:gd name="connsiteX0" fmla="*/ 0 w 11615999"/>
              <a:gd name="connsiteY0" fmla="*/ 0 h 6858000"/>
              <a:gd name="connsiteX1" fmla="*/ 11615999 w 11615999"/>
              <a:gd name="connsiteY1" fmla="*/ 0 h 6858000"/>
              <a:gd name="connsiteX2" fmla="*/ 11615999 w 11615999"/>
              <a:gd name="connsiteY2" fmla="*/ 6858000 h 6858000"/>
              <a:gd name="connsiteX3" fmla="*/ 0 w 11615999"/>
              <a:gd name="connsiteY3" fmla="*/ 6858000 h 6858000"/>
              <a:gd name="connsiteX4" fmla="*/ 0 w 11615999"/>
              <a:gd name="connsiteY4" fmla="*/ 1594962 h 6858000"/>
              <a:gd name="connsiteX5" fmla="*/ 82764 w 11615999"/>
              <a:gd name="connsiteY5" fmla="*/ 1588262 h 6858000"/>
              <a:gd name="connsiteX6" fmla="*/ 509299 w 11615999"/>
              <a:gd name="connsiteY6" fmla="*/ 1095208 h 6858000"/>
              <a:gd name="connsiteX7" fmla="*/ 12380 w 11615999"/>
              <a:gd name="connsiteY7" fmla="*/ 560124 h 6858000"/>
              <a:gd name="connsiteX8" fmla="*/ 0 w 11615999"/>
              <a:gd name="connsiteY8" fmla="*/ 5598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5999" h="6858000">
                <a:moveTo>
                  <a:pt x="0" y="0"/>
                </a:moveTo>
                <a:lnTo>
                  <a:pt x="11615999" y="0"/>
                </a:lnTo>
                <a:lnTo>
                  <a:pt x="11615999" y="6858000"/>
                </a:lnTo>
                <a:lnTo>
                  <a:pt x="0" y="6858000"/>
                </a:lnTo>
                <a:lnTo>
                  <a:pt x="0" y="1594962"/>
                </a:lnTo>
                <a:lnTo>
                  <a:pt x="82764" y="1588262"/>
                </a:lnTo>
                <a:cubicBezTo>
                  <a:pt x="319087" y="1545109"/>
                  <a:pt x="501107" y="1343116"/>
                  <a:pt x="509299" y="1095208"/>
                </a:cubicBezTo>
                <a:cubicBezTo>
                  <a:pt x="518668" y="811736"/>
                  <a:pt x="297295" y="573361"/>
                  <a:pt x="12380" y="560124"/>
                </a:cubicBezTo>
                <a:lnTo>
                  <a:pt x="0" y="559899"/>
                </a:lnTo>
                <a:close/>
              </a:path>
            </a:pathLst>
          </a:custGeom>
          <a:pattFill prst="pct5">
            <a:fgClr>
              <a:schemeClr val="accent1"/>
            </a:fgClr>
            <a:bgClr>
              <a:schemeClr val="bg1"/>
            </a:bgClr>
          </a:pattFill>
        </p:spPr>
        <p:txBody>
          <a:bodyPr wrap="square">
            <a:noAutofit/>
          </a:bodyPr>
          <a:lstStyle>
            <a:lvl1pPr marL="0" indent="0">
              <a:buNone/>
              <a:defRPr/>
            </a:lvl1pPr>
          </a:lstStyle>
          <a:p>
            <a:r>
              <a:rPr lang="en-US"/>
              <a:t>Click icon to add picture</a:t>
            </a: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000" y="559559"/>
            <a:ext cx="797581" cy="1037230"/>
          </a:xfrm>
          <a:prstGeom prst="rect">
            <a:avLst/>
          </a:prstGeom>
        </p:spPr>
      </p:pic>
      <p:sp>
        <p:nvSpPr>
          <p:cNvPr id="4" name="Rectangle 3"/>
          <p:cNvSpPr/>
          <p:nvPr/>
        </p:nvSpPr>
        <p:spPr>
          <a:xfrm>
            <a:off x="686792" y="6179439"/>
            <a:ext cx="880369" cy="308418"/>
          </a:xfrm>
          <a:prstGeom prst="rect">
            <a:avLst/>
          </a:prstGeom>
        </p:spPr>
        <p:txBody>
          <a:bodyPr wrap="none">
            <a:spAutoFit/>
          </a:bodyPr>
          <a:lstStyle/>
          <a:p>
            <a:fld id="{17CE275A-E327-4030-B2D3-F354B9DDFA2B}" type="datetime3">
              <a:rPr lang="et-EE" sz="1404" smtClean="0">
                <a:solidFill>
                  <a:schemeClr val="bg2">
                    <a:lumMod val="95000"/>
                  </a:schemeClr>
                </a:solidFill>
              </a:rPr>
              <a:pPr/>
              <a:t>02/12/20</a:t>
            </a:fld>
            <a:endParaRPr lang="en-GB" sz="1404" dirty="0">
              <a:solidFill>
                <a:schemeClr val="bg2">
                  <a:lumMod val="95000"/>
                </a:schemeClr>
              </a:solidFill>
            </a:endParaRPr>
          </a:p>
        </p:txBody>
      </p:sp>
      <p:sp>
        <p:nvSpPr>
          <p:cNvPr id="2" name="Title 1"/>
          <p:cNvSpPr>
            <a:spLocks noGrp="1"/>
          </p:cNvSpPr>
          <p:nvPr>
            <p:ph type="ctrTitle"/>
          </p:nvPr>
        </p:nvSpPr>
        <p:spPr>
          <a:xfrm>
            <a:off x="5550513" y="2327659"/>
            <a:ext cx="6121239" cy="2387600"/>
          </a:xfrm>
        </p:spPr>
        <p:txBody>
          <a:bodyPr anchor="b"/>
          <a:lstStyle>
            <a:lvl1pPr algn="r">
              <a:defRPr lang="en-GB" sz="6000" b="1" i="0" u="none" strike="noStrike" baseline="0" smtClean="0">
                <a:solidFill>
                  <a:schemeClr val="bg2">
                    <a:lumMod val="95000"/>
                  </a:schemeClr>
                </a:solidFill>
              </a:defRPr>
            </a:lvl1pPr>
          </a:lstStyle>
          <a:p>
            <a:r>
              <a:rPr lang="en-US"/>
              <a:t>Click to edit Master title style</a:t>
            </a:r>
            <a:endParaRPr lang="et-EE" dirty="0"/>
          </a:p>
        </p:txBody>
      </p:sp>
      <p:sp>
        <p:nvSpPr>
          <p:cNvPr id="8" name="Subtitle 2"/>
          <p:cNvSpPr>
            <a:spLocks noGrp="1"/>
          </p:cNvSpPr>
          <p:nvPr>
            <p:ph type="subTitle" idx="1"/>
          </p:nvPr>
        </p:nvSpPr>
        <p:spPr>
          <a:xfrm>
            <a:off x="5550513" y="4989511"/>
            <a:ext cx="6121239" cy="1559261"/>
          </a:xfrm>
        </p:spPr>
        <p:txBody>
          <a:bodyPr/>
          <a:lstStyle>
            <a:lvl1pPr marL="0" indent="0" algn="r">
              <a:buNone/>
              <a:defRPr sz="2400">
                <a:solidFill>
                  <a:schemeClr val="bg2">
                    <a:lumMod val="95000"/>
                  </a:schemeClr>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Tree>
    <p:extLst>
      <p:ext uri="{BB962C8B-B14F-4D97-AF65-F5344CB8AC3E}">
        <p14:creationId xmlns:p14="http://schemas.microsoft.com/office/powerpoint/2010/main" val="2038704683"/>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Tiitel vahele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20371" y="2573079"/>
            <a:ext cx="9051380" cy="861238"/>
          </a:xfrm>
        </p:spPr>
        <p:txBody>
          <a:bodyPr anchor="b"/>
          <a:lstStyle>
            <a:lvl1pPr algn="l">
              <a:defRPr lang="en-GB" sz="6000" b="1" i="0" u="none" strike="noStrike" baseline="0" smtClean="0">
                <a:solidFill>
                  <a:srgbClr val="AA1E3C"/>
                </a:solidFill>
                <a:latin typeface="Helvetica" panose="020B0604020202030204" pitchFamily="34" charset="0"/>
              </a:defRPr>
            </a:lvl1pPr>
          </a:lstStyle>
          <a:p>
            <a:r>
              <a:rPr lang="en-US"/>
              <a:t>Click to edit Master title style</a:t>
            </a:r>
            <a:endParaRPr lang="et-EE" dirty="0"/>
          </a:p>
        </p:txBody>
      </p:sp>
      <p:sp>
        <p:nvSpPr>
          <p:cNvPr id="8" name="Subtitle 2"/>
          <p:cNvSpPr>
            <a:spLocks noGrp="1"/>
          </p:cNvSpPr>
          <p:nvPr>
            <p:ph type="subTitle" idx="1"/>
          </p:nvPr>
        </p:nvSpPr>
        <p:spPr>
          <a:xfrm>
            <a:off x="2620371" y="3452844"/>
            <a:ext cx="9051380" cy="794602"/>
          </a:xfrm>
        </p:spPr>
        <p:txBody>
          <a:bodyPr>
            <a:normAutofit/>
          </a:bodyPr>
          <a:lstStyle>
            <a:lvl1pPr marL="0" indent="0" algn="l">
              <a:buNone/>
              <a:defRPr sz="60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162" y="2169001"/>
            <a:ext cx="1972111" cy="2567689"/>
          </a:xfrm>
          <a:prstGeom prst="rect">
            <a:avLst/>
          </a:prstGeom>
        </p:spPr>
      </p:pic>
    </p:spTree>
    <p:extLst>
      <p:ext uri="{BB962C8B-B14F-4D97-AF65-F5344CB8AC3E}">
        <p14:creationId xmlns:p14="http://schemas.microsoft.com/office/powerpoint/2010/main" val="1248446753"/>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Slaid üks sisukast">
    <p:spTree>
      <p:nvGrpSpPr>
        <p:cNvPr id="1" name=""/>
        <p:cNvGrpSpPr/>
        <p:nvPr/>
      </p:nvGrpSpPr>
      <p:grpSpPr>
        <a:xfrm>
          <a:off x="0" y="0"/>
          <a:ext cx="0" cy="0"/>
          <a:chOff x="0" y="0"/>
          <a:chExt cx="0" cy="0"/>
        </a:xfrm>
      </p:grpSpPr>
      <p:sp>
        <p:nvSpPr>
          <p:cNvPr id="6" name="Slide Number Placeholder 5"/>
          <p:cNvSpPr txBox="1">
            <a:spLocks/>
          </p:cNvSpPr>
          <p:nvPr/>
        </p:nvSpPr>
        <p:spPr>
          <a:xfrm>
            <a:off x="186071" y="6031614"/>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9" name="Slide Number Placeholder 5"/>
          <p:cNvSpPr txBox="1">
            <a:spLocks/>
          </p:cNvSpPr>
          <p:nvPr/>
        </p:nvSpPr>
        <p:spPr>
          <a:xfrm>
            <a:off x="186071" y="6482245"/>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10" name="Content Placeholder 2"/>
          <p:cNvSpPr>
            <a:spLocks noGrp="1"/>
          </p:cNvSpPr>
          <p:nvPr>
            <p:ph sz="half" idx="1"/>
          </p:nvPr>
        </p:nvSpPr>
        <p:spPr>
          <a:xfrm>
            <a:off x="1302488" y="1499191"/>
            <a:ext cx="10051312"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1" name="Title 1"/>
          <p:cNvSpPr>
            <a:spLocks noGrp="1"/>
          </p:cNvSpPr>
          <p:nvPr>
            <p:ph type="title"/>
          </p:nvPr>
        </p:nvSpPr>
        <p:spPr>
          <a:xfrm>
            <a:off x="1302488" y="457202"/>
            <a:ext cx="10051312" cy="425303"/>
          </a:xfrm>
        </p:spPr>
        <p:txBody>
          <a:bodyPr anchor="t">
            <a:noAutofit/>
          </a:bodyPr>
          <a:lstStyle>
            <a:lvl1pPr>
              <a:defRPr sz="3200">
                <a:solidFill>
                  <a:srgbClr val="A01E28"/>
                </a:solidFill>
                <a:latin typeface="Helvetica" panose="020B0604020202030204" pitchFamily="34" charset="0"/>
              </a:defRPr>
            </a:lvl1pPr>
          </a:lstStyle>
          <a:p>
            <a:r>
              <a:rPr lang="en-US"/>
              <a:t>Click to edit Master title style</a:t>
            </a:r>
            <a:endParaRPr lang="et-EE" dirty="0"/>
          </a:p>
        </p:txBody>
      </p:sp>
      <p:sp>
        <p:nvSpPr>
          <p:cNvPr id="12" name="Subtitle 2"/>
          <p:cNvSpPr>
            <a:spLocks noGrp="1"/>
          </p:cNvSpPr>
          <p:nvPr>
            <p:ph type="subTitle" idx="14"/>
          </p:nvPr>
        </p:nvSpPr>
        <p:spPr>
          <a:xfrm>
            <a:off x="1302488" y="940987"/>
            <a:ext cx="10051312" cy="435932"/>
          </a:xfrm>
        </p:spPr>
        <p:txBody>
          <a:bodyPr anchor="t">
            <a:normAutofit/>
          </a:bodyPr>
          <a:lstStyle>
            <a:lvl1pPr marL="0" indent="0" algn="l">
              <a:buNone/>
              <a:defRPr sz="18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Tree>
    <p:extLst>
      <p:ext uri="{BB962C8B-B14F-4D97-AF65-F5344CB8AC3E}">
        <p14:creationId xmlns:p14="http://schemas.microsoft.com/office/powerpoint/2010/main" val="3701399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Slaid kaks sisukast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02488" y="457202"/>
            <a:ext cx="10051312" cy="425303"/>
          </a:xfrm>
        </p:spPr>
        <p:txBody>
          <a:bodyPr anchor="t">
            <a:noAutofit/>
          </a:bodyPr>
          <a:lstStyle>
            <a:lvl1pPr>
              <a:defRPr sz="3200">
                <a:solidFill>
                  <a:srgbClr val="A01E28"/>
                </a:solidFill>
                <a:latin typeface="Helvetica" panose="020B0604020202030204" pitchFamily="34" charset="0"/>
              </a:defRPr>
            </a:lvl1pPr>
          </a:lstStyle>
          <a:p>
            <a:r>
              <a:rPr lang="et-EE" dirty="0" err="1"/>
              <a:t>kljahsdkljhalkjshd</a:t>
            </a:r>
            <a:endParaRPr lang="et-EE" dirty="0"/>
          </a:p>
        </p:txBody>
      </p:sp>
      <p:sp>
        <p:nvSpPr>
          <p:cNvPr id="3" name="Content Placeholder 2"/>
          <p:cNvSpPr>
            <a:spLocks noGrp="1"/>
          </p:cNvSpPr>
          <p:nvPr>
            <p:ph sz="half" idx="1"/>
          </p:nvPr>
        </p:nvSpPr>
        <p:spPr>
          <a:xfrm>
            <a:off x="1302488" y="1499191"/>
            <a:ext cx="486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6" name="Slide Number Placeholder 5"/>
          <p:cNvSpPr txBox="1">
            <a:spLocks/>
          </p:cNvSpPr>
          <p:nvPr/>
        </p:nvSpPr>
        <p:spPr>
          <a:xfrm>
            <a:off x="186071" y="6031614"/>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9" name="Slide Number Placeholder 5"/>
          <p:cNvSpPr txBox="1">
            <a:spLocks/>
          </p:cNvSpPr>
          <p:nvPr/>
        </p:nvSpPr>
        <p:spPr>
          <a:xfrm>
            <a:off x="186071" y="6482245"/>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11" name="Content Placeholder 2"/>
          <p:cNvSpPr>
            <a:spLocks noGrp="1"/>
          </p:cNvSpPr>
          <p:nvPr>
            <p:ph sz="half" idx="13"/>
          </p:nvPr>
        </p:nvSpPr>
        <p:spPr>
          <a:xfrm>
            <a:off x="6493800" y="1499191"/>
            <a:ext cx="486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4" name="Subtitle 2"/>
          <p:cNvSpPr>
            <a:spLocks noGrp="1"/>
          </p:cNvSpPr>
          <p:nvPr>
            <p:ph type="subTitle" idx="14"/>
          </p:nvPr>
        </p:nvSpPr>
        <p:spPr>
          <a:xfrm>
            <a:off x="1302488" y="940987"/>
            <a:ext cx="10051312" cy="435932"/>
          </a:xfrm>
        </p:spPr>
        <p:txBody>
          <a:bodyPr anchor="t">
            <a:normAutofit/>
          </a:bodyPr>
          <a:lstStyle>
            <a:lvl1pPr marL="0" indent="0" algn="l">
              <a:buNone/>
              <a:defRPr sz="18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Tree>
    <p:extLst>
      <p:ext uri="{BB962C8B-B14F-4D97-AF65-F5344CB8AC3E}">
        <p14:creationId xmlns:p14="http://schemas.microsoft.com/office/powerpoint/2010/main" val="308186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laid kolm sisukasti">
    <p:spTree>
      <p:nvGrpSpPr>
        <p:cNvPr id="1" name=""/>
        <p:cNvGrpSpPr/>
        <p:nvPr/>
      </p:nvGrpSpPr>
      <p:grpSpPr>
        <a:xfrm>
          <a:off x="0" y="0"/>
          <a:ext cx="0" cy="0"/>
          <a:chOff x="0" y="0"/>
          <a:chExt cx="0" cy="0"/>
        </a:xfrm>
      </p:grpSpPr>
      <p:sp>
        <p:nvSpPr>
          <p:cNvPr id="6" name="Slide Number Placeholder 5"/>
          <p:cNvSpPr txBox="1">
            <a:spLocks/>
          </p:cNvSpPr>
          <p:nvPr/>
        </p:nvSpPr>
        <p:spPr>
          <a:xfrm>
            <a:off x="186071" y="6031614"/>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9" name="Slide Number Placeholder 5"/>
          <p:cNvSpPr txBox="1">
            <a:spLocks/>
          </p:cNvSpPr>
          <p:nvPr/>
        </p:nvSpPr>
        <p:spPr>
          <a:xfrm>
            <a:off x="186071" y="6482245"/>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11" name="Title 1"/>
          <p:cNvSpPr>
            <a:spLocks noGrp="1"/>
          </p:cNvSpPr>
          <p:nvPr>
            <p:ph type="title"/>
          </p:nvPr>
        </p:nvSpPr>
        <p:spPr>
          <a:xfrm>
            <a:off x="1302488" y="457202"/>
            <a:ext cx="10051312" cy="425303"/>
          </a:xfrm>
        </p:spPr>
        <p:txBody>
          <a:bodyPr anchor="t">
            <a:noAutofit/>
          </a:bodyPr>
          <a:lstStyle>
            <a:lvl1pPr>
              <a:defRPr sz="3200">
                <a:solidFill>
                  <a:srgbClr val="A01E28"/>
                </a:solidFill>
                <a:latin typeface="Helvetica" panose="020B0604020202030204" pitchFamily="34" charset="0"/>
              </a:defRPr>
            </a:lvl1pPr>
          </a:lstStyle>
          <a:p>
            <a:r>
              <a:rPr lang="en-US"/>
              <a:t>Click to edit Master title style</a:t>
            </a:r>
            <a:endParaRPr lang="et-EE" dirty="0"/>
          </a:p>
        </p:txBody>
      </p:sp>
      <p:sp>
        <p:nvSpPr>
          <p:cNvPr id="12" name="Subtitle 2"/>
          <p:cNvSpPr>
            <a:spLocks noGrp="1"/>
          </p:cNvSpPr>
          <p:nvPr>
            <p:ph type="subTitle" idx="14"/>
          </p:nvPr>
        </p:nvSpPr>
        <p:spPr>
          <a:xfrm>
            <a:off x="1302488" y="940987"/>
            <a:ext cx="10051312" cy="435932"/>
          </a:xfrm>
        </p:spPr>
        <p:txBody>
          <a:bodyPr anchor="t">
            <a:normAutofit/>
          </a:bodyPr>
          <a:lstStyle>
            <a:lvl1pPr marL="0" indent="0" algn="l">
              <a:buNone/>
              <a:defRPr sz="18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
        <p:nvSpPr>
          <p:cNvPr id="7" name="Content Placeholder 2"/>
          <p:cNvSpPr>
            <a:spLocks noGrp="1"/>
          </p:cNvSpPr>
          <p:nvPr>
            <p:ph sz="half" idx="1"/>
          </p:nvPr>
        </p:nvSpPr>
        <p:spPr>
          <a:xfrm>
            <a:off x="1302487" y="1499191"/>
            <a:ext cx="324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3" name="Content Placeholder 2"/>
          <p:cNvSpPr>
            <a:spLocks noGrp="1"/>
          </p:cNvSpPr>
          <p:nvPr>
            <p:ph sz="half" idx="15"/>
          </p:nvPr>
        </p:nvSpPr>
        <p:spPr>
          <a:xfrm>
            <a:off x="4708144" y="1499190"/>
            <a:ext cx="324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4" name="Content Placeholder 2"/>
          <p:cNvSpPr>
            <a:spLocks noGrp="1"/>
          </p:cNvSpPr>
          <p:nvPr>
            <p:ph sz="half" idx="16"/>
          </p:nvPr>
        </p:nvSpPr>
        <p:spPr>
          <a:xfrm>
            <a:off x="8113801" y="1499189"/>
            <a:ext cx="324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Tree>
    <p:extLst>
      <p:ext uri="{BB962C8B-B14F-4D97-AF65-F5344CB8AC3E}">
        <p14:creationId xmlns:p14="http://schemas.microsoft.com/office/powerpoint/2010/main" val="1206140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2488" y="365125"/>
            <a:ext cx="10051312" cy="1325563"/>
          </a:xfrm>
          <a:prstGeom prst="rect">
            <a:avLst/>
          </a:prstGeom>
        </p:spPr>
        <p:txBody>
          <a:bodyPr vert="horz" lIns="91440" tIns="45720" rIns="91440" bIns="45720" rtlCol="0" anchor="ctr">
            <a:normAutofit/>
          </a:bodyPr>
          <a:lstStyle/>
          <a:p>
            <a:r>
              <a:rPr lang="en-US"/>
              <a:t>Click to edit Master title style</a:t>
            </a:r>
            <a:endParaRPr lang="et-EE" dirty="0"/>
          </a:p>
        </p:txBody>
      </p:sp>
      <p:sp>
        <p:nvSpPr>
          <p:cNvPr id="3" name="Text Placeholder 2"/>
          <p:cNvSpPr>
            <a:spLocks noGrp="1"/>
          </p:cNvSpPr>
          <p:nvPr>
            <p:ph type="body" idx="1"/>
          </p:nvPr>
        </p:nvSpPr>
        <p:spPr>
          <a:xfrm>
            <a:off x="1302488" y="1825625"/>
            <a:ext cx="10051312"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6" name="Slide Number Placeholder 5"/>
          <p:cNvSpPr>
            <a:spLocks noGrp="1"/>
          </p:cNvSpPr>
          <p:nvPr>
            <p:ph type="sldNum" sz="quarter" idx="4"/>
          </p:nvPr>
        </p:nvSpPr>
        <p:spPr>
          <a:xfrm>
            <a:off x="186072" y="6031614"/>
            <a:ext cx="452104" cy="365125"/>
          </a:xfrm>
          <a:prstGeom prst="rect">
            <a:avLst/>
          </a:prstGeom>
        </p:spPr>
        <p:txBody>
          <a:bodyPr vert="horz" lIns="91440" tIns="45720" rIns="91440" bIns="45720" rtlCol="0" anchor="ctr"/>
          <a:lstStyle>
            <a:lvl1pPr algn="r">
              <a:defRPr sz="1200">
                <a:solidFill>
                  <a:schemeClr val="bg1"/>
                </a:solidFill>
              </a:defRPr>
            </a:lvl1pPr>
          </a:lstStyle>
          <a:p>
            <a:fld id="{9C3A84B4-50EE-4E03-B6D7-AB5456BA3390}" type="slidenum">
              <a:rPr lang="et-EE" smtClean="0"/>
              <a:pPr/>
              <a:t>‹#›</a:t>
            </a:fld>
            <a:endParaRPr lang="et-EE" dirty="0"/>
          </a:p>
        </p:txBody>
      </p:sp>
    </p:spTree>
    <p:extLst>
      <p:ext uri="{BB962C8B-B14F-4D97-AF65-F5344CB8AC3E}">
        <p14:creationId xmlns:p14="http://schemas.microsoft.com/office/powerpoint/2010/main" val="358243805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64" r:id="rId5"/>
    <p:sldLayoutId id="2147483665" r:id="rId6"/>
    <p:sldLayoutId id="2147483652" r:id="rId7"/>
    <p:sldLayoutId id="2147483666" r:id="rId8"/>
  </p:sldLayoutIdLst>
  <p:hf hdr="0" ftr="0" dt="0"/>
  <p:txStyles>
    <p:titleStyle>
      <a:lvl1pPr algn="l" defTabSz="914377" rtl="0" eaLnBrk="1" latinLnBrk="0" hangingPunct="1">
        <a:lnSpc>
          <a:spcPct val="90000"/>
        </a:lnSpc>
        <a:spcBef>
          <a:spcPct val="0"/>
        </a:spcBef>
        <a:buNone/>
        <a:defRPr sz="5000" kern="1200">
          <a:solidFill>
            <a:srgbClr val="A01E28"/>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200" kern="1200">
          <a:solidFill>
            <a:schemeClr val="tx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ED4681B-9DC6-4339-8589-70EF5D06F4A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5690" b="5690"/>
          <a:stretch>
            <a:fillRect/>
          </a:stretch>
        </p:blipFill>
        <p:spPr>
          <a:xfrm>
            <a:off x="576001" y="0"/>
            <a:ext cx="11615999" cy="6858000"/>
          </a:xfrm>
        </p:spPr>
      </p:pic>
      <p:sp>
        <p:nvSpPr>
          <p:cNvPr id="3" name="Title 2">
            <a:extLst>
              <a:ext uri="{FF2B5EF4-FFF2-40B4-BE49-F238E27FC236}">
                <a16:creationId xmlns:a16="http://schemas.microsoft.com/office/drawing/2014/main" id="{C9EF07E6-F90D-4318-A390-8DDE6C6BB896}"/>
              </a:ext>
            </a:extLst>
          </p:cNvPr>
          <p:cNvSpPr>
            <a:spLocks noGrp="1"/>
          </p:cNvSpPr>
          <p:nvPr>
            <p:ph type="ctrTitle"/>
          </p:nvPr>
        </p:nvSpPr>
        <p:spPr/>
        <p:txBody>
          <a:bodyPr/>
          <a:lstStyle/>
          <a:p>
            <a:r>
              <a:rPr lang="et-EE" dirty="0">
                <a:solidFill>
                  <a:schemeClr val="bg1"/>
                </a:solidFill>
              </a:rPr>
              <a:t>Tallinna ühistransport</a:t>
            </a:r>
          </a:p>
        </p:txBody>
      </p:sp>
      <p:sp>
        <p:nvSpPr>
          <p:cNvPr id="4" name="Subtitle 3">
            <a:extLst>
              <a:ext uri="{FF2B5EF4-FFF2-40B4-BE49-F238E27FC236}">
                <a16:creationId xmlns:a16="http://schemas.microsoft.com/office/drawing/2014/main" id="{EF34D976-890D-4B79-9B40-CA78C238A80F}"/>
              </a:ext>
            </a:extLst>
          </p:cNvPr>
          <p:cNvSpPr>
            <a:spLocks noGrp="1"/>
          </p:cNvSpPr>
          <p:nvPr>
            <p:ph type="subTitle" idx="1"/>
          </p:nvPr>
        </p:nvSpPr>
        <p:spPr/>
        <p:txBody>
          <a:bodyPr/>
          <a:lstStyle/>
          <a:p>
            <a:r>
              <a:rPr lang="et-EE" dirty="0">
                <a:solidFill>
                  <a:schemeClr val="bg1"/>
                </a:solidFill>
              </a:rPr>
              <a:t>Uuring Tallinna elanikkonna seas </a:t>
            </a:r>
          </a:p>
          <a:p>
            <a:r>
              <a:rPr lang="et-EE" dirty="0">
                <a:solidFill>
                  <a:schemeClr val="bg1"/>
                </a:solidFill>
              </a:rPr>
              <a:t>2020</a:t>
            </a:r>
          </a:p>
        </p:txBody>
      </p:sp>
    </p:spTree>
    <p:extLst>
      <p:ext uri="{BB962C8B-B14F-4D97-AF65-F5344CB8AC3E}">
        <p14:creationId xmlns:p14="http://schemas.microsoft.com/office/powerpoint/2010/main" val="3547663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9DEFE-A427-465E-B8A0-CE2EF0DDCCDD}"/>
              </a:ext>
            </a:extLst>
          </p:cNvPr>
          <p:cNvSpPr>
            <a:spLocks noGrp="1"/>
          </p:cNvSpPr>
          <p:nvPr>
            <p:ph type="title"/>
          </p:nvPr>
        </p:nvSpPr>
        <p:spPr/>
        <p:txBody>
          <a:bodyPr/>
          <a:lstStyle/>
          <a:p>
            <a:r>
              <a:rPr lang="et-EE" dirty="0"/>
              <a:t>Ühistranspordiga sõitjate osakaalud 2003-2020</a:t>
            </a:r>
          </a:p>
        </p:txBody>
      </p:sp>
      <p:sp>
        <p:nvSpPr>
          <p:cNvPr id="5" name="Subtitle 4">
            <a:extLst>
              <a:ext uri="{FF2B5EF4-FFF2-40B4-BE49-F238E27FC236}">
                <a16:creationId xmlns:a16="http://schemas.microsoft.com/office/drawing/2014/main" id="{7D860206-653D-4FB1-9373-C927418D674F}"/>
              </a:ext>
            </a:extLst>
          </p:cNvPr>
          <p:cNvSpPr>
            <a:spLocks noGrp="1"/>
          </p:cNvSpPr>
          <p:nvPr>
            <p:ph type="subTitle" idx="14"/>
          </p:nvPr>
        </p:nvSpPr>
        <p:spPr/>
        <p:txBody>
          <a:bodyPr/>
          <a:lstStyle/>
          <a:p>
            <a:r>
              <a:rPr lang="et-EE" dirty="0"/>
              <a:t>N=490</a:t>
            </a:r>
          </a:p>
          <a:p>
            <a:endParaRPr lang="et-EE" dirty="0"/>
          </a:p>
        </p:txBody>
      </p:sp>
      <p:pic>
        <p:nvPicPr>
          <p:cNvPr id="9" name="Content Placeholder 8">
            <a:extLst>
              <a:ext uri="{FF2B5EF4-FFF2-40B4-BE49-F238E27FC236}">
                <a16:creationId xmlns:a16="http://schemas.microsoft.com/office/drawing/2014/main" id="{F897E8F8-DF8C-4D09-887C-3DBB0059F6BC}"/>
              </a:ext>
            </a:extLst>
          </p:cNvPr>
          <p:cNvPicPr>
            <a:picLocks noGrp="1" noChangeAspect="1"/>
          </p:cNvPicPr>
          <p:nvPr>
            <p:ph sz="half" idx="13"/>
          </p:nvPr>
        </p:nvPicPr>
        <p:blipFill>
          <a:blip r:embed="rId2"/>
          <a:stretch>
            <a:fillRect/>
          </a:stretch>
        </p:blipFill>
        <p:spPr>
          <a:xfrm>
            <a:off x="5449573" y="1376919"/>
            <a:ext cx="5904228" cy="4930096"/>
          </a:xfrm>
          <a:prstGeom prst="rect">
            <a:avLst/>
          </a:prstGeom>
        </p:spPr>
      </p:pic>
    </p:spTree>
    <p:extLst>
      <p:ext uri="{BB962C8B-B14F-4D97-AF65-F5344CB8AC3E}">
        <p14:creationId xmlns:p14="http://schemas.microsoft.com/office/powerpoint/2010/main" val="620039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9DEFE-A427-465E-B8A0-CE2EF0DDCCDD}"/>
              </a:ext>
            </a:extLst>
          </p:cNvPr>
          <p:cNvSpPr>
            <a:spLocks noGrp="1"/>
          </p:cNvSpPr>
          <p:nvPr>
            <p:ph type="title"/>
          </p:nvPr>
        </p:nvSpPr>
        <p:spPr/>
        <p:txBody>
          <a:bodyPr/>
          <a:lstStyle/>
          <a:p>
            <a:r>
              <a:rPr lang="et-EE" dirty="0"/>
              <a:t>Autoga sõitjate osakaalud 2004-2020</a:t>
            </a:r>
          </a:p>
        </p:txBody>
      </p:sp>
      <p:sp>
        <p:nvSpPr>
          <p:cNvPr id="5" name="Subtitle 4">
            <a:extLst>
              <a:ext uri="{FF2B5EF4-FFF2-40B4-BE49-F238E27FC236}">
                <a16:creationId xmlns:a16="http://schemas.microsoft.com/office/drawing/2014/main" id="{7D860206-653D-4FB1-9373-C927418D674F}"/>
              </a:ext>
            </a:extLst>
          </p:cNvPr>
          <p:cNvSpPr>
            <a:spLocks noGrp="1"/>
          </p:cNvSpPr>
          <p:nvPr>
            <p:ph type="subTitle" idx="14"/>
          </p:nvPr>
        </p:nvSpPr>
        <p:spPr/>
        <p:txBody>
          <a:bodyPr/>
          <a:lstStyle/>
          <a:p>
            <a:r>
              <a:rPr lang="et-EE" dirty="0"/>
              <a:t>N=510</a:t>
            </a:r>
          </a:p>
          <a:p>
            <a:endParaRPr lang="et-EE" dirty="0"/>
          </a:p>
        </p:txBody>
      </p:sp>
      <p:pic>
        <p:nvPicPr>
          <p:cNvPr id="10" name="Content Placeholder 9">
            <a:extLst>
              <a:ext uri="{FF2B5EF4-FFF2-40B4-BE49-F238E27FC236}">
                <a16:creationId xmlns:a16="http://schemas.microsoft.com/office/drawing/2014/main" id="{A6EA2896-8BC3-4EE6-B223-123D8DB0F5D5}"/>
              </a:ext>
            </a:extLst>
          </p:cNvPr>
          <p:cNvPicPr>
            <a:picLocks noGrp="1" noChangeAspect="1"/>
          </p:cNvPicPr>
          <p:nvPr>
            <p:ph sz="half" idx="13"/>
          </p:nvPr>
        </p:nvPicPr>
        <p:blipFill>
          <a:blip r:embed="rId2"/>
          <a:stretch>
            <a:fillRect/>
          </a:stretch>
        </p:blipFill>
        <p:spPr>
          <a:xfrm>
            <a:off x="5766063" y="1594337"/>
            <a:ext cx="5587737" cy="4665785"/>
          </a:xfrm>
          <a:prstGeom prst="rect">
            <a:avLst/>
          </a:prstGeom>
        </p:spPr>
      </p:pic>
    </p:spTree>
    <p:extLst>
      <p:ext uri="{BB962C8B-B14F-4D97-AF65-F5344CB8AC3E}">
        <p14:creationId xmlns:p14="http://schemas.microsoft.com/office/powerpoint/2010/main" val="316962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38464-B6C4-469C-9C5D-948360B9A805}"/>
              </a:ext>
            </a:extLst>
          </p:cNvPr>
          <p:cNvSpPr>
            <a:spLocks noGrp="1"/>
          </p:cNvSpPr>
          <p:nvPr>
            <p:ph type="title"/>
          </p:nvPr>
        </p:nvSpPr>
        <p:spPr/>
        <p:txBody>
          <a:bodyPr/>
          <a:lstStyle/>
          <a:p>
            <a:r>
              <a:rPr lang="et-EE" dirty="0"/>
              <a:t>Transpordiliikide kasutamissagedus</a:t>
            </a:r>
          </a:p>
        </p:txBody>
      </p:sp>
      <p:sp>
        <p:nvSpPr>
          <p:cNvPr id="3" name="Content Placeholder 2">
            <a:extLst>
              <a:ext uri="{FF2B5EF4-FFF2-40B4-BE49-F238E27FC236}">
                <a16:creationId xmlns:a16="http://schemas.microsoft.com/office/drawing/2014/main" id="{6E03C082-F626-4977-A8CC-33196EDB9F91}"/>
              </a:ext>
            </a:extLst>
          </p:cNvPr>
          <p:cNvSpPr>
            <a:spLocks noGrp="1"/>
          </p:cNvSpPr>
          <p:nvPr>
            <p:ph sz="half" idx="1"/>
          </p:nvPr>
        </p:nvSpPr>
        <p:spPr>
          <a:xfrm>
            <a:off x="1108038" y="1499191"/>
            <a:ext cx="5054450" cy="4885901"/>
          </a:xfrm>
        </p:spPr>
        <p:txBody>
          <a:bodyPr/>
          <a:lstStyle/>
          <a:p>
            <a:r>
              <a:rPr lang="et-EE" dirty="0"/>
              <a:t>Kõige sagedasema kasutusega ühistranspordiliik Tallinnas on jätkuvalt buss, millel igapäevaseid kasutajaid 36%. Järgnevad troll (10%) ja tramm (9%).</a:t>
            </a:r>
          </a:p>
          <a:p>
            <a:r>
              <a:rPr lang="et-EE" dirty="0"/>
              <a:t>Võrreldes tulemusi eelmise uuringuga, tundub esmapilgul, et busside igapäevane kasutamine on vähenenud. Võttes arvesse ka veapiirid, võib öelda, et muutust toimunud ei ole ja tulemus on samal tasemel.</a:t>
            </a:r>
          </a:p>
          <a:p>
            <a:r>
              <a:rPr lang="et-EE" dirty="0"/>
              <a:t>Vähenenud on aga trammi igapäevane kasutamine (15%-lt 9%-ni.)</a:t>
            </a:r>
          </a:p>
          <a:p>
            <a:r>
              <a:rPr lang="et-EE" dirty="0"/>
              <a:t>Trolli igapäevaste kasutajate hulk muutunud ei ole (slaid 13).</a:t>
            </a:r>
          </a:p>
          <a:p>
            <a:pPr marL="0" indent="0">
              <a:buNone/>
            </a:pPr>
            <a:endParaRPr lang="et-EE" dirty="0"/>
          </a:p>
        </p:txBody>
      </p:sp>
      <p:sp>
        <p:nvSpPr>
          <p:cNvPr id="5" name="Subtitle 4">
            <a:extLst>
              <a:ext uri="{FF2B5EF4-FFF2-40B4-BE49-F238E27FC236}">
                <a16:creationId xmlns:a16="http://schemas.microsoft.com/office/drawing/2014/main" id="{24ECC08C-21B5-4B8C-9E17-3B77DEE2C8DC}"/>
              </a:ext>
            </a:extLst>
          </p:cNvPr>
          <p:cNvSpPr>
            <a:spLocks noGrp="1"/>
          </p:cNvSpPr>
          <p:nvPr>
            <p:ph type="subTitle" idx="14"/>
          </p:nvPr>
        </p:nvSpPr>
        <p:spPr/>
        <p:txBody>
          <a:bodyPr/>
          <a:lstStyle/>
          <a:p>
            <a:r>
              <a:rPr lang="et-EE" dirty="0"/>
              <a:t>N=361, kes kasutab ühistransporti</a:t>
            </a:r>
          </a:p>
        </p:txBody>
      </p:sp>
      <p:pic>
        <p:nvPicPr>
          <p:cNvPr id="11" name="Content Placeholder 10">
            <a:extLst>
              <a:ext uri="{FF2B5EF4-FFF2-40B4-BE49-F238E27FC236}">
                <a16:creationId xmlns:a16="http://schemas.microsoft.com/office/drawing/2014/main" id="{77EF0CB9-D674-43CD-A3BC-F757E4D4862A}"/>
              </a:ext>
            </a:extLst>
          </p:cNvPr>
          <p:cNvPicPr>
            <a:picLocks noGrp="1" noChangeAspect="1"/>
          </p:cNvPicPr>
          <p:nvPr>
            <p:ph sz="half" idx="13"/>
          </p:nvPr>
        </p:nvPicPr>
        <p:blipFill>
          <a:blip r:embed="rId2"/>
          <a:stretch>
            <a:fillRect/>
          </a:stretch>
        </p:blipFill>
        <p:spPr>
          <a:xfrm>
            <a:off x="6162488" y="1993605"/>
            <a:ext cx="5746253" cy="2962160"/>
          </a:xfrm>
          <a:prstGeom prst="rect">
            <a:avLst/>
          </a:prstGeom>
        </p:spPr>
      </p:pic>
    </p:spTree>
    <p:extLst>
      <p:ext uri="{BB962C8B-B14F-4D97-AF65-F5344CB8AC3E}">
        <p14:creationId xmlns:p14="http://schemas.microsoft.com/office/powerpoint/2010/main" val="488950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A27830-CADF-4D1E-AE1E-5BE6D597D4A0}"/>
              </a:ext>
            </a:extLst>
          </p:cNvPr>
          <p:cNvSpPr>
            <a:spLocks noGrp="1"/>
          </p:cNvSpPr>
          <p:nvPr>
            <p:ph type="title"/>
          </p:nvPr>
        </p:nvSpPr>
        <p:spPr/>
        <p:txBody>
          <a:bodyPr/>
          <a:lstStyle/>
          <a:p>
            <a:r>
              <a:rPr lang="et-EE" dirty="0"/>
              <a:t>Transpordiliikide kasutamine 2001-2020</a:t>
            </a:r>
          </a:p>
        </p:txBody>
      </p:sp>
      <p:sp>
        <p:nvSpPr>
          <p:cNvPr id="4" name="Subtitle 3">
            <a:extLst>
              <a:ext uri="{FF2B5EF4-FFF2-40B4-BE49-F238E27FC236}">
                <a16:creationId xmlns:a16="http://schemas.microsoft.com/office/drawing/2014/main" id="{97BF0FDC-F169-40EF-885F-B1F1AB499B00}"/>
              </a:ext>
            </a:extLst>
          </p:cNvPr>
          <p:cNvSpPr>
            <a:spLocks noGrp="1"/>
          </p:cNvSpPr>
          <p:nvPr>
            <p:ph type="subTitle" idx="14"/>
          </p:nvPr>
        </p:nvSpPr>
        <p:spPr/>
        <p:txBody>
          <a:bodyPr/>
          <a:lstStyle/>
          <a:p>
            <a:r>
              <a:rPr lang="et-EE" dirty="0"/>
              <a:t>N=361, kes kasutab ühistransporti</a:t>
            </a:r>
          </a:p>
          <a:p>
            <a:endParaRPr lang="et-EE" dirty="0"/>
          </a:p>
        </p:txBody>
      </p:sp>
      <p:graphicFrame>
        <p:nvGraphicFramePr>
          <p:cNvPr id="13" name="Diagramm 8">
            <a:extLst>
              <a:ext uri="{FF2B5EF4-FFF2-40B4-BE49-F238E27FC236}">
                <a16:creationId xmlns:a16="http://schemas.microsoft.com/office/drawing/2014/main" id="{00000000-0008-0000-0000-000009000000}"/>
              </a:ext>
            </a:extLst>
          </p:cNvPr>
          <p:cNvGraphicFramePr>
            <a:graphicFrameLocks noGrp="1"/>
          </p:cNvGraphicFramePr>
          <p:nvPr>
            <p:ph sz="half" idx="1"/>
            <p:extLst>
              <p:ext uri="{D42A27DB-BD31-4B8C-83A1-F6EECF244321}">
                <p14:modId xmlns:p14="http://schemas.microsoft.com/office/powerpoint/2010/main" val="3150991668"/>
              </p:ext>
            </p:extLst>
          </p:nvPr>
        </p:nvGraphicFramePr>
        <p:xfrm>
          <a:off x="1301750" y="1498600"/>
          <a:ext cx="10052050" cy="4886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2019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AC0C2E-6B20-444C-96A7-CBDA279A1683}"/>
              </a:ext>
            </a:extLst>
          </p:cNvPr>
          <p:cNvSpPr>
            <a:spLocks noGrp="1"/>
          </p:cNvSpPr>
          <p:nvPr>
            <p:ph sz="half" idx="1"/>
          </p:nvPr>
        </p:nvSpPr>
        <p:spPr/>
        <p:txBody>
          <a:bodyPr/>
          <a:lstStyle/>
          <a:p>
            <a:r>
              <a:rPr lang="et-EE" dirty="0"/>
              <a:t>Küsimusele, kas viimase aasta jooksul on transpordivahendiga sõitmine </a:t>
            </a:r>
            <a:r>
              <a:rPr lang="et-EE" b="1" dirty="0"/>
              <a:t>muutunud meeldivamaks</a:t>
            </a:r>
            <a:r>
              <a:rPr lang="et-EE" dirty="0"/>
              <a:t>, vastati positiivselt ka sel aastal kõigi transpordiliikide puhul (slaid 15). Kõige sagedamini vastati seda taas trammide kohta (52%), seejärel busside kohta 49%. Trollide puhul on olukord enamuse vastajate arvates jäänud samale tasemele, kuid 30% märgib samuti teenuse paranemist. Halvenemist toovad esile vaid üksikud vastajad.</a:t>
            </a:r>
          </a:p>
          <a:p>
            <a:r>
              <a:rPr lang="et-EE" dirty="0"/>
              <a:t>Võrreldes eelmise uuringuga on veidi langenud keskmine hinne trammi puhul, trolli ja bussi puhul on hinnang jäänud samale tasemele.</a:t>
            </a:r>
          </a:p>
          <a:p>
            <a:r>
              <a:rPr lang="et-EE" dirty="0"/>
              <a:t>Paistab silma, et keskmisest kõrgemalt hindasid teenuse muutumist võrreldes eelmise aastaga igapäevased sõitjad (60% bussisõitjatest arvates on muutunud meeldivamaks). Samuti on keskmisest kõrgemad nii trammi kui trolli puhul just igapäevaste sõitjate poolt antud keskmised hinded.</a:t>
            </a:r>
          </a:p>
          <a:p>
            <a:pPr marL="0" indent="0">
              <a:buNone/>
            </a:pPr>
            <a:endParaRPr lang="et-EE" dirty="0"/>
          </a:p>
        </p:txBody>
      </p:sp>
      <p:sp>
        <p:nvSpPr>
          <p:cNvPr id="3" name="Title 2">
            <a:extLst>
              <a:ext uri="{FF2B5EF4-FFF2-40B4-BE49-F238E27FC236}">
                <a16:creationId xmlns:a16="http://schemas.microsoft.com/office/drawing/2014/main" id="{92BF5BC5-4372-4DB4-A27C-2966D9ED4802}"/>
              </a:ext>
            </a:extLst>
          </p:cNvPr>
          <p:cNvSpPr>
            <a:spLocks noGrp="1"/>
          </p:cNvSpPr>
          <p:nvPr>
            <p:ph type="title"/>
          </p:nvPr>
        </p:nvSpPr>
        <p:spPr/>
        <p:txBody>
          <a:bodyPr/>
          <a:lstStyle/>
          <a:p>
            <a:r>
              <a:rPr lang="et-EE" dirty="0"/>
              <a:t>Ühistranspordi muutumine viimase aasta jooksul</a:t>
            </a:r>
          </a:p>
        </p:txBody>
      </p:sp>
    </p:spTree>
    <p:extLst>
      <p:ext uri="{BB962C8B-B14F-4D97-AF65-F5344CB8AC3E}">
        <p14:creationId xmlns:p14="http://schemas.microsoft.com/office/powerpoint/2010/main" val="603697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F8F47D-FF35-411F-B1B9-A3C3F2F80CCF}"/>
              </a:ext>
            </a:extLst>
          </p:cNvPr>
          <p:cNvSpPr>
            <a:spLocks noGrp="1"/>
          </p:cNvSpPr>
          <p:nvPr>
            <p:ph type="title"/>
          </p:nvPr>
        </p:nvSpPr>
        <p:spPr/>
        <p:txBody>
          <a:bodyPr/>
          <a:lstStyle/>
          <a:p>
            <a:r>
              <a:rPr lang="et-EE" dirty="0"/>
              <a:t>Ühistranspordi muutumine viimase aasta jooksul</a:t>
            </a:r>
          </a:p>
        </p:txBody>
      </p:sp>
      <p:sp>
        <p:nvSpPr>
          <p:cNvPr id="4" name="Subtitle 3">
            <a:extLst>
              <a:ext uri="{FF2B5EF4-FFF2-40B4-BE49-F238E27FC236}">
                <a16:creationId xmlns:a16="http://schemas.microsoft.com/office/drawing/2014/main" id="{3252BEAC-E3F8-458B-BF0D-122B8A792A2D}"/>
              </a:ext>
            </a:extLst>
          </p:cNvPr>
          <p:cNvSpPr>
            <a:spLocks noGrp="1"/>
          </p:cNvSpPr>
          <p:nvPr>
            <p:ph type="subTitle" idx="14"/>
          </p:nvPr>
        </p:nvSpPr>
        <p:spPr/>
        <p:txBody>
          <a:bodyPr/>
          <a:lstStyle/>
          <a:p>
            <a:r>
              <a:rPr lang="et-EE" dirty="0"/>
              <a:t>N=434, kes kasutab ühistransporti</a:t>
            </a:r>
          </a:p>
          <a:p>
            <a:endParaRPr lang="et-EE" dirty="0"/>
          </a:p>
        </p:txBody>
      </p:sp>
      <p:graphicFrame>
        <p:nvGraphicFramePr>
          <p:cNvPr id="13" name="Diagramm 2">
            <a:extLst>
              <a:ext uri="{FF2B5EF4-FFF2-40B4-BE49-F238E27FC236}">
                <a16:creationId xmlns:a16="http://schemas.microsoft.com/office/drawing/2014/main" id="{00000000-0008-0000-0100-000003000000}"/>
              </a:ext>
            </a:extLst>
          </p:cNvPr>
          <p:cNvGraphicFramePr>
            <a:graphicFrameLocks noGrp="1"/>
          </p:cNvGraphicFramePr>
          <p:nvPr>
            <p:extLst>
              <p:ext uri="{D42A27DB-BD31-4B8C-83A1-F6EECF244321}">
                <p14:modId xmlns:p14="http://schemas.microsoft.com/office/powerpoint/2010/main" val="3493936046"/>
              </p:ext>
            </p:extLst>
          </p:nvPr>
        </p:nvGraphicFramePr>
        <p:xfrm>
          <a:off x="1604786" y="4027990"/>
          <a:ext cx="8336383" cy="2473556"/>
        </p:xfrm>
        <a:graphic>
          <a:graphicData uri="http://schemas.openxmlformats.org/drawingml/2006/chart">
            <c:chart xmlns:c="http://schemas.openxmlformats.org/drawingml/2006/chart" xmlns:r="http://schemas.openxmlformats.org/officeDocument/2006/relationships" r:id="rId2"/>
          </a:graphicData>
        </a:graphic>
      </p:graphicFrame>
      <p:pic>
        <p:nvPicPr>
          <p:cNvPr id="19" name="Content Placeholder 18">
            <a:extLst>
              <a:ext uri="{FF2B5EF4-FFF2-40B4-BE49-F238E27FC236}">
                <a16:creationId xmlns:a16="http://schemas.microsoft.com/office/drawing/2014/main" id="{DC6AA819-CAB2-4579-8144-8D655595998B}"/>
              </a:ext>
            </a:extLst>
          </p:cNvPr>
          <p:cNvPicPr>
            <a:picLocks noGrp="1" noChangeAspect="1"/>
          </p:cNvPicPr>
          <p:nvPr>
            <p:ph sz="half" idx="1"/>
          </p:nvPr>
        </p:nvPicPr>
        <p:blipFill>
          <a:blip r:embed="rId3"/>
          <a:stretch>
            <a:fillRect/>
          </a:stretch>
        </p:blipFill>
        <p:spPr>
          <a:xfrm>
            <a:off x="1825703" y="1681676"/>
            <a:ext cx="7222236" cy="2296668"/>
          </a:xfrm>
          <a:prstGeom prst="rect">
            <a:avLst/>
          </a:prstGeom>
        </p:spPr>
      </p:pic>
    </p:spTree>
    <p:extLst>
      <p:ext uri="{BB962C8B-B14F-4D97-AF65-F5344CB8AC3E}">
        <p14:creationId xmlns:p14="http://schemas.microsoft.com/office/powerpoint/2010/main" val="3940596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5758D7-FAB7-4AF8-9118-853689EF185B}"/>
              </a:ext>
            </a:extLst>
          </p:cNvPr>
          <p:cNvSpPr>
            <a:spLocks noGrp="1"/>
          </p:cNvSpPr>
          <p:nvPr>
            <p:ph sz="half" idx="1"/>
          </p:nvPr>
        </p:nvSpPr>
        <p:spPr/>
        <p:txBody>
          <a:bodyPr/>
          <a:lstStyle/>
          <a:p>
            <a:r>
              <a:rPr lang="et-EE" dirty="0"/>
              <a:t>Kui valdavalt on sõitjad eelistanud sihtkohta jõudmiseks võimalusel kasutada bussi (eelmisel aastal oli tulemus bussi ja trammi puhul võrdne), siis sel korral on taas eelistus kaldunud  busside poole (eelistajaid 62%). Trammi eelistamine on langenud ning ka trolli puhul paistab silma väike langustendents.</a:t>
            </a:r>
          </a:p>
          <a:p>
            <a:r>
              <a:rPr lang="et-EE" dirty="0"/>
              <a:t>Vanuserühmade võrdlusest selgub, et ka sel aastal eelistavad pigem nooremad ja keskealised inimesed trammi, vanemad inimesed (vanuses 60+) aga bussi (76%).</a:t>
            </a:r>
          </a:p>
          <a:p>
            <a:r>
              <a:rPr lang="et-EE" dirty="0"/>
              <a:t>Igapäevased bussikasutajad eelistavad sama sihtkoha puhul ülekaalukalt bussi, sama ei kehti aga trammi ja trolli puhul, kus eelistus on kõrgem hoopis harvade sõitjate seas.</a:t>
            </a:r>
          </a:p>
          <a:p>
            <a:r>
              <a:rPr lang="et-EE" dirty="0"/>
              <a:t>Seda, millist transpordivahendit eelistada, sõltub suuresti ka linnaosast, kus vastaja elab. Linnaosade eelistused on järgnevad: Põhja-Tallinn – tramm 52%, Haabersti – buss 72%, kesklinn – tramm 69%, Kristiine – tramm 48%, Lasnamäe – buss 88%, Mustamäe – buss 63% ja Nõmme – buss 57%. Enamus eelistusi on siin samad, mis eelmiselgi korral, vaid nõmmelaste eelistus on muutunud.</a:t>
            </a:r>
          </a:p>
          <a:p>
            <a:pPr marL="0" indent="0">
              <a:buNone/>
            </a:pPr>
            <a:endParaRPr lang="et-EE" dirty="0"/>
          </a:p>
        </p:txBody>
      </p:sp>
      <p:sp>
        <p:nvSpPr>
          <p:cNvPr id="3" name="Title 2">
            <a:extLst>
              <a:ext uri="{FF2B5EF4-FFF2-40B4-BE49-F238E27FC236}">
                <a16:creationId xmlns:a16="http://schemas.microsoft.com/office/drawing/2014/main" id="{D1F2EDCE-0E0B-4BB7-9BE4-2E4EA1F1F2B3}"/>
              </a:ext>
            </a:extLst>
          </p:cNvPr>
          <p:cNvSpPr>
            <a:spLocks noGrp="1"/>
          </p:cNvSpPr>
          <p:nvPr>
            <p:ph type="title"/>
          </p:nvPr>
        </p:nvSpPr>
        <p:spPr/>
        <p:txBody>
          <a:bodyPr/>
          <a:lstStyle/>
          <a:p>
            <a:r>
              <a:rPr lang="et-EE" dirty="0"/>
              <a:t>Transpordivahendi eelistamine</a:t>
            </a:r>
          </a:p>
        </p:txBody>
      </p:sp>
    </p:spTree>
    <p:extLst>
      <p:ext uri="{BB962C8B-B14F-4D97-AF65-F5344CB8AC3E}">
        <p14:creationId xmlns:p14="http://schemas.microsoft.com/office/powerpoint/2010/main" val="630740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7C1D56-E3F4-4153-BAC3-22B436454536}"/>
              </a:ext>
            </a:extLst>
          </p:cNvPr>
          <p:cNvSpPr>
            <a:spLocks noGrp="1"/>
          </p:cNvSpPr>
          <p:nvPr>
            <p:ph type="title"/>
          </p:nvPr>
        </p:nvSpPr>
        <p:spPr/>
        <p:txBody>
          <a:bodyPr/>
          <a:lstStyle/>
          <a:p>
            <a:r>
              <a:rPr lang="et-EE" dirty="0"/>
              <a:t>Transpordivahendi eelistamine</a:t>
            </a:r>
          </a:p>
        </p:txBody>
      </p:sp>
      <p:sp>
        <p:nvSpPr>
          <p:cNvPr id="4" name="Subtitle 3">
            <a:extLst>
              <a:ext uri="{FF2B5EF4-FFF2-40B4-BE49-F238E27FC236}">
                <a16:creationId xmlns:a16="http://schemas.microsoft.com/office/drawing/2014/main" id="{1C88DDBD-9C91-4E06-9BE3-C09C29C29585}"/>
              </a:ext>
            </a:extLst>
          </p:cNvPr>
          <p:cNvSpPr>
            <a:spLocks noGrp="1"/>
          </p:cNvSpPr>
          <p:nvPr>
            <p:ph type="subTitle" idx="14"/>
          </p:nvPr>
        </p:nvSpPr>
        <p:spPr/>
        <p:txBody>
          <a:bodyPr/>
          <a:lstStyle/>
          <a:p>
            <a:r>
              <a:rPr lang="et-EE" dirty="0"/>
              <a:t>N=361, kes kasutab ühistransporti</a:t>
            </a:r>
          </a:p>
          <a:p>
            <a:endParaRPr lang="et-EE" dirty="0"/>
          </a:p>
        </p:txBody>
      </p:sp>
      <p:pic>
        <p:nvPicPr>
          <p:cNvPr id="6" name="Picture 5">
            <a:extLst>
              <a:ext uri="{FF2B5EF4-FFF2-40B4-BE49-F238E27FC236}">
                <a16:creationId xmlns:a16="http://schemas.microsoft.com/office/drawing/2014/main" id="{F9F808F9-848B-4D96-A45A-32DB578D6A2D}"/>
              </a:ext>
            </a:extLst>
          </p:cNvPr>
          <p:cNvPicPr>
            <a:picLocks noChangeAspect="1"/>
          </p:cNvPicPr>
          <p:nvPr/>
        </p:nvPicPr>
        <p:blipFill>
          <a:blip r:embed="rId2"/>
          <a:stretch>
            <a:fillRect/>
          </a:stretch>
        </p:blipFill>
        <p:spPr>
          <a:xfrm>
            <a:off x="963693" y="1932329"/>
            <a:ext cx="10302183" cy="2993341"/>
          </a:xfrm>
          <a:prstGeom prst="rect">
            <a:avLst/>
          </a:prstGeom>
        </p:spPr>
      </p:pic>
    </p:spTree>
    <p:extLst>
      <p:ext uri="{BB962C8B-B14F-4D97-AF65-F5344CB8AC3E}">
        <p14:creationId xmlns:p14="http://schemas.microsoft.com/office/powerpoint/2010/main" val="1784536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5758D7-FAB7-4AF8-9118-853689EF185B}"/>
              </a:ext>
            </a:extLst>
          </p:cNvPr>
          <p:cNvSpPr>
            <a:spLocks noGrp="1"/>
          </p:cNvSpPr>
          <p:nvPr>
            <p:ph sz="half" idx="1"/>
          </p:nvPr>
        </p:nvSpPr>
        <p:spPr>
          <a:xfrm>
            <a:off x="1302488" y="1514897"/>
            <a:ext cx="10051312" cy="4885901"/>
          </a:xfrm>
        </p:spPr>
        <p:txBody>
          <a:bodyPr/>
          <a:lstStyle/>
          <a:p>
            <a:r>
              <a:rPr lang="et-EE" dirty="0"/>
              <a:t>Ühistranspordi korraldusega on rahul 82% ühistranspordi kasutajatest, üsna rahulolematu on 3% ning täiesti rahulolematu 1%. Vastanutest 13% asub neutraalsel positsioonil. Viimasel viiel aastal üldine rahulolu muutunud ei ole ning tulemus on jätkuvalt samal (suhteliselt kõrgel) tasemel (slaid 19). Keskmine rahulolunäitaja on 4,09.</a:t>
            </a:r>
          </a:p>
          <a:p>
            <a:r>
              <a:rPr lang="et-EE" dirty="0"/>
              <a:t>Harvad trammi ja bussikasutajad on väljendanud teistega võrreldes antud küsimuses veidi madalamat rahulolu, igapäevastest sõitjatest on seevastu rahul ca 95%.</a:t>
            </a:r>
          </a:p>
          <a:p>
            <a:r>
              <a:rPr lang="et-EE" dirty="0"/>
              <a:t>Võrrelds eestlastega on kõrgem muude rahvuste esindajate arvamus. Vanuserühm 30-49a. on keskmisega võrreldes veidi vähem rahule jäänud, seevastu noorim rühm (vanuses 15-19a.) on ühistranspordi korraldusega kõige enam rahul – 96%. </a:t>
            </a:r>
          </a:p>
          <a:p>
            <a:r>
              <a:rPr lang="et-EE" dirty="0"/>
              <a:t>Samuti selgub, et keskmisest enam on rahule jäänud kõige väiksema sissetulekuga perede esindajad.</a:t>
            </a:r>
          </a:p>
          <a:p>
            <a:r>
              <a:rPr lang="et-EE" dirty="0"/>
              <a:t>Kõige kõrgemat rahulolu väljendasid taas Lasnamäe elanikud – 97%. Keskmisest veidi madalam on rahulolu Kesklinna linnaosas. Muude linnaosade tulemused keskmisest oluliselt ei erine.</a:t>
            </a:r>
          </a:p>
          <a:p>
            <a:endParaRPr lang="et-EE" dirty="0"/>
          </a:p>
        </p:txBody>
      </p:sp>
      <p:sp>
        <p:nvSpPr>
          <p:cNvPr id="3" name="Title 2">
            <a:extLst>
              <a:ext uri="{FF2B5EF4-FFF2-40B4-BE49-F238E27FC236}">
                <a16:creationId xmlns:a16="http://schemas.microsoft.com/office/drawing/2014/main" id="{D1F2EDCE-0E0B-4BB7-9BE4-2E4EA1F1F2B3}"/>
              </a:ext>
            </a:extLst>
          </p:cNvPr>
          <p:cNvSpPr>
            <a:spLocks noGrp="1"/>
          </p:cNvSpPr>
          <p:nvPr>
            <p:ph type="title"/>
          </p:nvPr>
        </p:nvSpPr>
        <p:spPr/>
        <p:txBody>
          <a:bodyPr/>
          <a:lstStyle/>
          <a:p>
            <a:r>
              <a:rPr lang="et-EE" dirty="0"/>
              <a:t>Rahulolu ühistranspordi korraldusega Tallinnas</a:t>
            </a:r>
          </a:p>
        </p:txBody>
      </p:sp>
    </p:spTree>
    <p:extLst>
      <p:ext uri="{BB962C8B-B14F-4D97-AF65-F5344CB8AC3E}">
        <p14:creationId xmlns:p14="http://schemas.microsoft.com/office/powerpoint/2010/main" val="1395113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F8F47D-FF35-411F-B1B9-A3C3F2F80CCF}"/>
              </a:ext>
            </a:extLst>
          </p:cNvPr>
          <p:cNvSpPr>
            <a:spLocks noGrp="1"/>
          </p:cNvSpPr>
          <p:nvPr>
            <p:ph type="title"/>
          </p:nvPr>
        </p:nvSpPr>
        <p:spPr/>
        <p:txBody>
          <a:bodyPr/>
          <a:lstStyle/>
          <a:p>
            <a:r>
              <a:rPr lang="et-EE" dirty="0"/>
              <a:t>Rahulolu ühistranspordi korraldusega Tallinnas</a:t>
            </a:r>
          </a:p>
        </p:txBody>
      </p:sp>
      <p:sp>
        <p:nvSpPr>
          <p:cNvPr id="4" name="Subtitle 3">
            <a:extLst>
              <a:ext uri="{FF2B5EF4-FFF2-40B4-BE49-F238E27FC236}">
                <a16:creationId xmlns:a16="http://schemas.microsoft.com/office/drawing/2014/main" id="{3252BEAC-E3F8-458B-BF0D-122B8A792A2D}"/>
              </a:ext>
            </a:extLst>
          </p:cNvPr>
          <p:cNvSpPr>
            <a:spLocks noGrp="1"/>
          </p:cNvSpPr>
          <p:nvPr>
            <p:ph type="subTitle" idx="14"/>
          </p:nvPr>
        </p:nvSpPr>
        <p:spPr/>
        <p:txBody>
          <a:bodyPr/>
          <a:lstStyle/>
          <a:p>
            <a:r>
              <a:rPr lang="et-EE" dirty="0"/>
              <a:t>N=434, kes kasutab ühistransporti</a:t>
            </a:r>
          </a:p>
          <a:p>
            <a:endParaRPr lang="et-EE" dirty="0"/>
          </a:p>
        </p:txBody>
      </p:sp>
      <p:pic>
        <p:nvPicPr>
          <p:cNvPr id="11" name="Content Placeholder 10">
            <a:extLst>
              <a:ext uri="{FF2B5EF4-FFF2-40B4-BE49-F238E27FC236}">
                <a16:creationId xmlns:a16="http://schemas.microsoft.com/office/drawing/2014/main" id="{051B4E7D-B962-43F6-A08C-F4ECB4937AAD}"/>
              </a:ext>
            </a:extLst>
          </p:cNvPr>
          <p:cNvPicPr>
            <a:picLocks noGrp="1" noChangeAspect="1"/>
          </p:cNvPicPr>
          <p:nvPr>
            <p:ph sz="half" idx="1"/>
          </p:nvPr>
        </p:nvPicPr>
        <p:blipFill>
          <a:blip r:embed="rId2"/>
          <a:stretch>
            <a:fillRect/>
          </a:stretch>
        </p:blipFill>
        <p:spPr>
          <a:xfrm>
            <a:off x="1652915" y="1732709"/>
            <a:ext cx="8217916" cy="1521872"/>
          </a:xfrm>
          <a:prstGeom prst="rect">
            <a:avLst/>
          </a:prstGeom>
        </p:spPr>
      </p:pic>
      <p:pic>
        <p:nvPicPr>
          <p:cNvPr id="13" name="Picture 12">
            <a:extLst>
              <a:ext uri="{FF2B5EF4-FFF2-40B4-BE49-F238E27FC236}">
                <a16:creationId xmlns:a16="http://schemas.microsoft.com/office/drawing/2014/main" id="{07B7025D-9B0E-4EB0-8025-E372FBC819D7}"/>
              </a:ext>
            </a:extLst>
          </p:cNvPr>
          <p:cNvPicPr>
            <a:picLocks noChangeAspect="1"/>
          </p:cNvPicPr>
          <p:nvPr/>
        </p:nvPicPr>
        <p:blipFill>
          <a:blip r:embed="rId3"/>
          <a:stretch>
            <a:fillRect/>
          </a:stretch>
        </p:blipFill>
        <p:spPr>
          <a:xfrm>
            <a:off x="1195754" y="3610371"/>
            <a:ext cx="10333501" cy="2203748"/>
          </a:xfrm>
          <a:prstGeom prst="rect">
            <a:avLst/>
          </a:prstGeom>
        </p:spPr>
      </p:pic>
    </p:spTree>
    <p:extLst>
      <p:ext uri="{BB962C8B-B14F-4D97-AF65-F5344CB8AC3E}">
        <p14:creationId xmlns:p14="http://schemas.microsoft.com/office/powerpoint/2010/main" val="1655708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5758D7-FAB7-4AF8-9118-853689EF185B}"/>
              </a:ext>
            </a:extLst>
          </p:cNvPr>
          <p:cNvSpPr>
            <a:spLocks noGrp="1"/>
          </p:cNvSpPr>
          <p:nvPr>
            <p:ph sz="half" idx="1"/>
          </p:nvPr>
        </p:nvSpPr>
        <p:spPr/>
        <p:txBody>
          <a:bodyPr/>
          <a:lstStyle/>
          <a:p>
            <a:pPr algn="just">
              <a:buFontTx/>
              <a:buChar char="•"/>
            </a:pPr>
            <a:r>
              <a:rPr lang="et-EE" altLang="et-EE" dirty="0"/>
              <a:t>Valimi suurus on 500 Tallinna elanikku, uuringu tulemused on laiendatavad  Tallinna  vastavaealisele elanikkonnale</a:t>
            </a:r>
          </a:p>
          <a:p>
            <a:pPr algn="just">
              <a:buFontTx/>
              <a:buChar char="•"/>
            </a:pPr>
            <a:r>
              <a:rPr lang="et-EE" altLang="et-EE" dirty="0"/>
              <a:t>Küsitluspunktid on valitud vastavalt piirkondade asustustihedusele. Leibkondade valikul oli aluseks etteantud stardiaadress valimipunktis. Igast valimisse sattunud leibkonnast on küsitletud ühte inimest, lähtudes noorema mehe reeglist</a:t>
            </a:r>
          </a:p>
          <a:p>
            <a:pPr algn="just">
              <a:buFontTx/>
              <a:buChar char="•"/>
            </a:pPr>
            <a:r>
              <a:rPr lang="et-EE" altLang="et-EE" dirty="0"/>
              <a:t>Valimi küsitlustulemused on kaalutud vastavusse riiklike statistikaandmetega Tallinna elanikkonna soolise ja vanuselise jagunemise kohta ning piirkondade proportsioonidega. Kõigist linnaosadest küsitleti üldistuseks piisav arv inimesi: min. 50 (Pirita, Kesklinn) – max. 100 (Lasnamäe)</a:t>
            </a:r>
          </a:p>
          <a:p>
            <a:pPr algn="just">
              <a:buFontTx/>
              <a:buChar char="•"/>
            </a:pPr>
            <a:r>
              <a:rPr lang="et-EE" altLang="et-EE" dirty="0"/>
              <a:t>Uuringut on sama küsimustiku alusel läbi viidud peaaegu igal aastal alates 1999.a.-st. Kuni 2014.a.-ni küsitleti inimesi vanuses 15-74 eluaastat, nüüd 15+ aastat.</a:t>
            </a:r>
          </a:p>
          <a:p>
            <a:pPr algn="just">
              <a:buFontTx/>
              <a:buChar char="•"/>
            </a:pPr>
            <a:r>
              <a:rPr lang="et-EE" altLang="et-EE" sz="1800" dirty="0">
                <a:solidFill>
                  <a:schemeClr val="accent1"/>
                </a:solidFill>
              </a:rPr>
              <a:t>Küsitlus</a:t>
            </a:r>
          </a:p>
          <a:p>
            <a:pPr algn="just">
              <a:spcBef>
                <a:spcPts val="263"/>
              </a:spcBef>
              <a:buFontTx/>
              <a:buChar char="•"/>
            </a:pPr>
            <a:r>
              <a:rPr lang="et-EE" altLang="et-EE" dirty="0">
                <a:solidFill>
                  <a:srgbClr val="000000"/>
                </a:solidFill>
              </a:rPr>
              <a:t>Küsitlusperiood oli</a:t>
            </a:r>
            <a:r>
              <a:rPr lang="et-EE" altLang="et-EE" dirty="0"/>
              <a:t> 5-12. märts ja 3.-14. september 2020.</a:t>
            </a:r>
          </a:p>
          <a:p>
            <a:pPr algn="just">
              <a:spcBef>
                <a:spcPts val="263"/>
              </a:spcBef>
              <a:buFontTx/>
              <a:buChar char="•"/>
            </a:pPr>
            <a:r>
              <a:rPr lang="et-EE" altLang="et-EE" dirty="0">
                <a:solidFill>
                  <a:srgbClr val="000000"/>
                </a:solidFill>
              </a:rPr>
              <a:t>Küsitlus viidi läbi silmast silma küsitlustena intervjueerijate vahendusel.</a:t>
            </a:r>
          </a:p>
          <a:p>
            <a:pPr algn="just">
              <a:spcBef>
                <a:spcPts val="263"/>
              </a:spcBef>
              <a:buFontTx/>
              <a:buChar char="•"/>
            </a:pPr>
            <a:r>
              <a:rPr lang="et-EE" altLang="et-EE" dirty="0">
                <a:solidFill>
                  <a:srgbClr val="000000"/>
                </a:solidFill>
              </a:rPr>
              <a:t>Küsitluse üldtulemuste lubatud statistiline kõikumine antud valimi ja Tallinna elanikkonna proportsiooni </a:t>
            </a:r>
            <a:r>
              <a:rPr lang="et-EE" altLang="et-EE" dirty="0"/>
              <a:t>juures jääb 4-5% </a:t>
            </a:r>
            <a:r>
              <a:rPr lang="et-EE" altLang="et-EE" dirty="0">
                <a:solidFill>
                  <a:srgbClr val="000000"/>
                </a:solidFill>
              </a:rPr>
              <a:t>piiridesse</a:t>
            </a:r>
            <a:r>
              <a:rPr lang="et-EE" altLang="et-EE">
                <a:solidFill>
                  <a:srgbClr val="000000"/>
                </a:solidFill>
              </a:rPr>
              <a:t>. </a:t>
            </a:r>
            <a:endParaRPr lang="en-GB" altLang="et-EE" dirty="0"/>
          </a:p>
          <a:p>
            <a:pPr marL="0" indent="0">
              <a:buNone/>
            </a:pPr>
            <a:endParaRPr lang="et-EE" dirty="0"/>
          </a:p>
        </p:txBody>
      </p:sp>
      <p:sp>
        <p:nvSpPr>
          <p:cNvPr id="3" name="Title 2">
            <a:extLst>
              <a:ext uri="{FF2B5EF4-FFF2-40B4-BE49-F238E27FC236}">
                <a16:creationId xmlns:a16="http://schemas.microsoft.com/office/drawing/2014/main" id="{D1F2EDCE-0E0B-4BB7-9BE4-2E4EA1F1F2B3}"/>
              </a:ext>
            </a:extLst>
          </p:cNvPr>
          <p:cNvSpPr>
            <a:spLocks noGrp="1"/>
          </p:cNvSpPr>
          <p:nvPr>
            <p:ph type="title"/>
          </p:nvPr>
        </p:nvSpPr>
        <p:spPr/>
        <p:txBody>
          <a:bodyPr/>
          <a:lstStyle/>
          <a:p>
            <a:r>
              <a:rPr lang="et-EE" dirty="0"/>
              <a:t>Uuringu metoodika</a:t>
            </a:r>
          </a:p>
        </p:txBody>
      </p:sp>
    </p:spTree>
    <p:extLst>
      <p:ext uri="{BB962C8B-B14F-4D97-AF65-F5344CB8AC3E}">
        <p14:creationId xmlns:p14="http://schemas.microsoft.com/office/powerpoint/2010/main" val="185367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82D60-46FA-407E-9A83-2DCC3B4B1752}"/>
              </a:ext>
            </a:extLst>
          </p:cNvPr>
          <p:cNvSpPr>
            <a:spLocks noGrp="1"/>
          </p:cNvSpPr>
          <p:nvPr>
            <p:ph type="title"/>
          </p:nvPr>
        </p:nvSpPr>
        <p:spPr/>
        <p:txBody>
          <a:bodyPr/>
          <a:lstStyle/>
          <a:p>
            <a:r>
              <a:rPr lang="et-EE" dirty="0"/>
              <a:t>Suhtumine uuendustesse linnatranspordis</a:t>
            </a:r>
          </a:p>
        </p:txBody>
      </p:sp>
      <p:sp>
        <p:nvSpPr>
          <p:cNvPr id="3" name="Content Placeholder 2">
            <a:extLst>
              <a:ext uri="{FF2B5EF4-FFF2-40B4-BE49-F238E27FC236}">
                <a16:creationId xmlns:a16="http://schemas.microsoft.com/office/drawing/2014/main" id="{B527A66F-3E90-4206-AB87-274BEE8A69F1}"/>
              </a:ext>
            </a:extLst>
          </p:cNvPr>
          <p:cNvSpPr>
            <a:spLocks noGrp="1"/>
          </p:cNvSpPr>
          <p:nvPr>
            <p:ph sz="half" idx="1"/>
          </p:nvPr>
        </p:nvSpPr>
        <p:spPr>
          <a:xfrm>
            <a:off x="981512" y="1499191"/>
            <a:ext cx="5180976" cy="4885901"/>
          </a:xfrm>
        </p:spPr>
        <p:txBody>
          <a:bodyPr/>
          <a:lstStyle/>
          <a:p>
            <a:r>
              <a:rPr lang="et-EE" dirty="0"/>
              <a:t>Tallinna ühistranspordikasutajatest pooldab elektribusse 70%, uute trammiühenduste rajamist 67% ja biogaasi kasutavaid busse 61%. Mõnevõrra ükskõiksem on suhtumine tasuta WIFI olemasolusse – seda pooldab 40%, kuid 50% on erapooletud. </a:t>
            </a:r>
          </a:p>
          <a:p>
            <a:r>
              <a:rPr lang="et-EE" dirty="0"/>
              <a:t>Kõige positiivsemalt on toodud uuenduste suhtes meelestatud inimesed vanuses 20-39, kellest pooldab uuendusi 70-90%. Eakad inimesed on sagedamini uuenduste suhtes erapooletud.</a:t>
            </a:r>
          </a:p>
        </p:txBody>
      </p:sp>
      <p:sp>
        <p:nvSpPr>
          <p:cNvPr id="5" name="Subtitle 4">
            <a:extLst>
              <a:ext uri="{FF2B5EF4-FFF2-40B4-BE49-F238E27FC236}">
                <a16:creationId xmlns:a16="http://schemas.microsoft.com/office/drawing/2014/main" id="{069ECB4E-D853-4038-BD44-314C84201B85}"/>
              </a:ext>
            </a:extLst>
          </p:cNvPr>
          <p:cNvSpPr>
            <a:spLocks noGrp="1"/>
          </p:cNvSpPr>
          <p:nvPr>
            <p:ph type="subTitle" idx="14"/>
          </p:nvPr>
        </p:nvSpPr>
        <p:spPr/>
        <p:txBody>
          <a:bodyPr/>
          <a:lstStyle/>
          <a:p>
            <a:r>
              <a:rPr lang="et-EE" dirty="0"/>
              <a:t>N=361, kes kasutab ühistransporti</a:t>
            </a:r>
          </a:p>
          <a:p>
            <a:endParaRPr lang="et-EE" dirty="0"/>
          </a:p>
        </p:txBody>
      </p:sp>
      <p:pic>
        <p:nvPicPr>
          <p:cNvPr id="11" name="Content Placeholder 10">
            <a:extLst>
              <a:ext uri="{FF2B5EF4-FFF2-40B4-BE49-F238E27FC236}">
                <a16:creationId xmlns:a16="http://schemas.microsoft.com/office/drawing/2014/main" id="{49D1BD10-D99E-4BE6-A548-589EFD8DD6DF}"/>
              </a:ext>
            </a:extLst>
          </p:cNvPr>
          <p:cNvPicPr>
            <a:picLocks noGrp="1" noChangeAspect="1"/>
          </p:cNvPicPr>
          <p:nvPr>
            <p:ph sz="half" idx="13"/>
          </p:nvPr>
        </p:nvPicPr>
        <p:blipFill>
          <a:blip r:embed="rId2"/>
          <a:stretch>
            <a:fillRect/>
          </a:stretch>
        </p:blipFill>
        <p:spPr>
          <a:xfrm>
            <a:off x="6328144" y="1711569"/>
            <a:ext cx="5289340" cy="3434861"/>
          </a:xfrm>
          <a:prstGeom prst="rect">
            <a:avLst/>
          </a:prstGeom>
        </p:spPr>
      </p:pic>
    </p:spTree>
    <p:extLst>
      <p:ext uri="{BB962C8B-B14F-4D97-AF65-F5344CB8AC3E}">
        <p14:creationId xmlns:p14="http://schemas.microsoft.com/office/powerpoint/2010/main" val="1929384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33DC7-0F31-4F5A-8090-B716E2039108}"/>
              </a:ext>
            </a:extLst>
          </p:cNvPr>
          <p:cNvSpPr>
            <a:spLocks noGrp="1"/>
          </p:cNvSpPr>
          <p:nvPr>
            <p:ph type="title"/>
          </p:nvPr>
        </p:nvSpPr>
        <p:spPr/>
        <p:txBody>
          <a:bodyPr/>
          <a:lstStyle/>
          <a:p>
            <a:r>
              <a:rPr lang="et-EE" dirty="0"/>
              <a:t>Võrdlus teiste riikidega</a:t>
            </a:r>
          </a:p>
        </p:txBody>
      </p:sp>
      <p:sp>
        <p:nvSpPr>
          <p:cNvPr id="3" name="Content Placeholder 2">
            <a:extLst>
              <a:ext uri="{FF2B5EF4-FFF2-40B4-BE49-F238E27FC236}">
                <a16:creationId xmlns:a16="http://schemas.microsoft.com/office/drawing/2014/main" id="{B20708D5-821D-4577-A473-483894C566EC}"/>
              </a:ext>
            </a:extLst>
          </p:cNvPr>
          <p:cNvSpPr>
            <a:spLocks noGrp="1"/>
          </p:cNvSpPr>
          <p:nvPr>
            <p:ph sz="half" idx="1"/>
          </p:nvPr>
        </p:nvSpPr>
        <p:spPr/>
        <p:txBody>
          <a:bodyPr/>
          <a:lstStyle/>
          <a:p>
            <a:r>
              <a:rPr lang="et-EE" dirty="0"/>
              <a:t>Küsimus: Kuidas tundub Tallinna ühistransport üldiselt võrreldes teiste riikide linnadega?</a:t>
            </a:r>
          </a:p>
          <a:p>
            <a:r>
              <a:rPr lang="et-EE" dirty="0"/>
              <a:t>Suur osa vastajatest jättis toodud küsimusele vastamata – ilmselt puudub neil kogemus hindamiseks. 29% hindab Tallinna ühistranspordi paremaks ja 7% hindab halvemaks võrrelduna teiste riikide linnadega.</a:t>
            </a:r>
          </a:p>
          <a:p>
            <a:r>
              <a:rPr lang="et-EE" dirty="0"/>
              <a:t>Positiivselt hindasid Tallinna ühistranspordikorraldust eelkõige kahe noorema vanuserühma esindajad ning eakam vanuserühm sagedamini ei osanud hinnata.</a:t>
            </a:r>
          </a:p>
          <a:p>
            <a:r>
              <a:rPr lang="et-EE" dirty="0"/>
              <a:t>Selgitustes toodi välja positiivseid omadusi 44 korral ja puudujääke 35 korral. Kõige sagedamini kiideti seda, et transport on tasuta, lisaks mugavust, liinigraafikust kinnipidamist ja puhtust. Mõnel korral mainiti, et rahvast on vähem ja et Tallinnas ongi elanikke vähem. Ühel korral mainiti, et „parem on üksnes Jaapanis“.</a:t>
            </a:r>
          </a:p>
        </p:txBody>
      </p:sp>
      <p:sp>
        <p:nvSpPr>
          <p:cNvPr id="5" name="Subtitle 4">
            <a:extLst>
              <a:ext uri="{FF2B5EF4-FFF2-40B4-BE49-F238E27FC236}">
                <a16:creationId xmlns:a16="http://schemas.microsoft.com/office/drawing/2014/main" id="{935D0CE9-89D1-4CA7-AFEF-1CFE648B24E6}"/>
              </a:ext>
            </a:extLst>
          </p:cNvPr>
          <p:cNvSpPr>
            <a:spLocks noGrp="1"/>
          </p:cNvSpPr>
          <p:nvPr>
            <p:ph type="subTitle" idx="14"/>
          </p:nvPr>
        </p:nvSpPr>
        <p:spPr/>
        <p:txBody>
          <a:bodyPr/>
          <a:lstStyle/>
          <a:p>
            <a:r>
              <a:rPr lang="et-EE" dirty="0"/>
              <a:t>N=361, kes kasutab ühistransporti</a:t>
            </a:r>
          </a:p>
          <a:p>
            <a:endParaRPr lang="et-EE" dirty="0"/>
          </a:p>
        </p:txBody>
      </p:sp>
      <p:pic>
        <p:nvPicPr>
          <p:cNvPr id="9" name="Content Placeholder 8">
            <a:extLst>
              <a:ext uri="{FF2B5EF4-FFF2-40B4-BE49-F238E27FC236}">
                <a16:creationId xmlns:a16="http://schemas.microsoft.com/office/drawing/2014/main" id="{6C5FB5AD-E5D9-4CF7-A25B-FE380B0DD8A7}"/>
              </a:ext>
            </a:extLst>
          </p:cNvPr>
          <p:cNvPicPr>
            <a:picLocks noGrp="1" noChangeAspect="1"/>
          </p:cNvPicPr>
          <p:nvPr>
            <p:ph sz="half" idx="13"/>
          </p:nvPr>
        </p:nvPicPr>
        <p:blipFill>
          <a:blip r:embed="rId2"/>
          <a:stretch>
            <a:fillRect/>
          </a:stretch>
        </p:blipFill>
        <p:spPr>
          <a:xfrm>
            <a:off x="6567559" y="2464068"/>
            <a:ext cx="4219261" cy="2812277"/>
          </a:xfrm>
          <a:prstGeom prst="rect">
            <a:avLst/>
          </a:prstGeom>
        </p:spPr>
      </p:pic>
    </p:spTree>
    <p:extLst>
      <p:ext uri="{BB962C8B-B14F-4D97-AF65-F5344CB8AC3E}">
        <p14:creationId xmlns:p14="http://schemas.microsoft.com/office/powerpoint/2010/main" val="826052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AE218-3B44-4634-85CF-0E809385B4AC}"/>
              </a:ext>
            </a:extLst>
          </p:cNvPr>
          <p:cNvSpPr>
            <a:spLocks noGrp="1"/>
          </p:cNvSpPr>
          <p:nvPr>
            <p:ph type="title"/>
          </p:nvPr>
        </p:nvSpPr>
        <p:spPr/>
        <p:txBody>
          <a:bodyPr/>
          <a:lstStyle/>
          <a:p>
            <a:r>
              <a:rPr lang="et-EE" dirty="0"/>
              <a:t>Kas jälgite ühissõidukitele paigutatud reklaame?</a:t>
            </a:r>
          </a:p>
        </p:txBody>
      </p:sp>
      <p:sp>
        <p:nvSpPr>
          <p:cNvPr id="5" name="Subtitle 4">
            <a:extLst>
              <a:ext uri="{FF2B5EF4-FFF2-40B4-BE49-F238E27FC236}">
                <a16:creationId xmlns:a16="http://schemas.microsoft.com/office/drawing/2014/main" id="{0E86DC8C-CAE4-46D5-B00E-EA023B33E6C9}"/>
              </a:ext>
            </a:extLst>
          </p:cNvPr>
          <p:cNvSpPr>
            <a:spLocks noGrp="1"/>
          </p:cNvSpPr>
          <p:nvPr>
            <p:ph type="subTitle" idx="14"/>
          </p:nvPr>
        </p:nvSpPr>
        <p:spPr/>
        <p:txBody>
          <a:bodyPr/>
          <a:lstStyle/>
          <a:p>
            <a:r>
              <a:rPr lang="et-EE" dirty="0"/>
              <a:t>N=361, kes kasutab ühistransporti</a:t>
            </a:r>
          </a:p>
          <a:p>
            <a:endParaRPr lang="et-EE" dirty="0"/>
          </a:p>
        </p:txBody>
      </p:sp>
      <p:sp>
        <p:nvSpPr>
          <p:cNvPr id="10" name="Content Placeholder 9">
            <a:extLst>
              <a:ext uri="{FF2B5EF4-FFF2-40B4-BE49-F238E27FC236}">
                <a16:creationId xmlns:a16="http://schemas.microsoft.com/office/drawing/2014/main" id="{7D149D16-E4A3-4723-B22E-CB32E6F4DA10}"/>
              </a:ext>
            </a:extLst>
          </p:cNvPr>
          <p:cNvSpPr>
            <a:spLocks noGrp="1"/>
          </p:cNvSpPr>
          <p:nvPr>
            <p:ph sz="half" idx="1"/>
          </p:nvPr>
        </p:nvSpPr>
        <p:spPr/>
        <p:txBody>
          <a:bodyPr/>
          <a:lstStyle/>
          <a:p>
            <a:r>
              <a:rPr lang="et-EE" dirty="0"/>
              <a:t>Küsimus hõlmas nii sõdukite välispinnale kui sõidukite sisse paigutatud reklaame. </a:t>
            </a:r>
          </a:p>
          <a:p>
            <a:r>
              <a:rPr lang="et-EE" dirty="0"/>
              <a:t>Reklaame jälgib 23%, mõnikord teeb seda 39% ning üldse ei jälgi 35% ühissõidukitega sõitjatest. Võrreldes eelmise uuringuga on reklaami märkamine veidi vähenenud – tollal märkis 24%, et ei jälgi seda üldse.</a:t>
            </a:r>
          </a:p>
          <a:p>
            <a:r>
              <a:rPr lang="et-EE" dirty="0"/>
              <a:t>Kõige vähem märgatakse reklaami sõidukitel Pirita linnaosas.</a:t>
            </a:r>
          </a:p>
        </p:txBody>
      </p:sp>
      <p:pic>
        <p:nvPicPr>
          <p:cNvPr id="14" name="Content Placeholder 13">
            <a:extLst>
              <a:ext uri="{FF2B5EF4-FFF2-40B4-BE49-F238E27FC236}">
                <a16:creationId xmlns:a16="http://schemas.microsoft.com/office/drawing/2014/main" id="{0362A8AC-8611-4C0A-8D69-E431E2FA42B2}"/>
              </a:ext>
            </a:extLst>
          </p:cNvPr>
          <p:cNvPicPr>
            <a:picLocks noGrp="1" noChangeAspect="1"/>
          </p:cNvPicPr>
          <p:nvPr>
            <p:ph sz="half" idx="13"/>
          </p:nvPr>
        </p:nvPicPr>
        <p:blipFill>
          <a:blip r:embed="rId2"/>
          <a:stretch>
            <a:fillRect/>
          </a:stretch>
        </p:blipFill>
        <p:spPr>
          <a:xfrm>
            <a:off x="6301156" y="2297723"/>
            <a:ext cx="5656382" cy="3083169"/>
          </a:xfrm>
          <a:prstGeom prst="rect">
            <a:avLst/>
          </a:prstGeom>
        </p:spPr>
      </p:pic>
    </p:spTree>
    <p:extLst>
      <p:ext uri="{BB962C8B-B14F-4D97-AF65-F5344CB8AC3E}">
        <p14:creationId xmlns:p14="http://schemas.microsoft.com/office/powerpoint/2010/main" val="2189368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24E3-66B0-4626-8D9D-281E3805DFCF}"/>
              </a:ext>
            </a:extLst>
          </p:cNvPr>
          <p:cNvSpPr>
            <a:spLocks noGrp="1"/>
          </p:cNvSpPr>
          <p:nvPr>
            <p:ph type="title"/>
          </p:nvPr>
        </p:nvSpPr>
        <p:spPr/>
        <p:txBody>
          <a:bodyPr/>
          <a:lstStyle/>
          <a:p>
            <a:r>
              <a:rPr lang="et-EE" dirty="0"/>
              <a:t>Eelistused info saamiseks ühissõidukite kohta, %</a:t>
            </a:r>
          </a:p>
        </p:txBody>
      </p:sp>
      <p:sp>
        <p:nvSpPr>
          <p:cNvPr id="3" name="Content Placeholder 2">
            <a:extLst>
              <a:ext uri="{FF2B5EF4-FFF2-40B4-BE49-F238E27FC236}">
                <a16:creationId xmlns:a16="http://schemas.microsoft.com/office/drawing/2014/main" id="{F273297D-9615-4EA7-B6EB-72BC84480790}"/>
              </a:ext>
            </a:extLst>
          </p:cNvPr>
          <p:cNvSpPr>
            <a:spLocks noGrp="1"/>
          </p:cNvSpPr>
          <p:nvPr>
            <p:ph sz="half" idx="1"/>
          </p:nvPr>
        </p:nvSpPr>
        <p:spPr/>
        <p:txBody>
          <a:bodyPr/>
          <a:lstStyle/>
          <a:p>
            <a:r>
              <a:rPr lang="et-EE" dirty="0"/>
              <a:t>Infot ühissõidukite kohta eelistatakse peamiselt saada peatuses olevatelt ekraanidelt (54%), mobiiltelefoni vastavat rakendust eelistab 26%. Peatuses olevatelt trükitud infotahvlitelt soovib infot saada 14% vastanutest.</a:t>
            </a:r>
          </a:p>
          <a:p>
            <a:r>
              <a:rPr lang="et-EE" dirty="0"/>
              <a:t>Mobiilirakendust eelistab selgelt noorim vanuserühm ja ka rühm 40-49a. Peatuses olevaid ekraane aga eelistavad eelkõige kaks vanemat vanuserühma.</a:t>
            </a:r>
          </a:p>
        </p:txBody>
      </p:sp>
      <p:sp>
        <p:nvSpPr>
          <p:cNvPr id="5" name="Subtitle 4">
            <a:extLst>
              <a:ext uri="{FF2B5EF4-FFF2-40B4-BE49-F238E27FC236}">
                <a16:creationId xmlns:a16="http://schemas.microsoft.com/office/drawing/2014/main" id="{1C5AD350-85C1-4731-BE56-A28FAD4A9131}"/>
              </a:ext>
            </a:extLst>
          </p:cNvPr>
          <p:cNvSpPr>
            <a:spLocks noGrp="1"/>
          </p:cNvSpPr>
          <p:nvPr>
            <p:ph type="subTitle" idx="14"/>
          </p:nvPr>
        </p:nvSpPr>
        <p:spPr/>
        <p:txBody>
          <a:bodyPr/>
          <a:lstStyle/>
          <a:p>
            <a:r>
              <a:rPr lang="et-EE" dirty="0"/>
              <a:t>N=361, kes kasutab ühistransporti</a:t>
            </a:r>
          </a:p>
          <a:p>
            <a:endParaRPr lang="et-EE" dirty="0"/>
          </a:p>
        </p:txBody>
      </p:sp>
      <p:pic>
        <p:nvPicPr>
          <p:cNvPr id="11" name="Content Placeholder 10">
            <a:extLst>
              <a:ext uri="{FF2B5EF4-FFF2-40B4-BE49-F238E27FC236}">
                <a16:creationId xmlns:a16="http://schemas.microsoft.com/office/drawing/2014/main" id="{5536C7E5-F174-4390-9304-A11C8FACE506}"/>
              </a:ext>
            </a:extLst>
          </p:cNvPr>
          <p:cNvPicPr>
            <a:picLocks noGrp="1" noChangeAspect="1"/>
          </p:cNvPicPr>
          <p:nvPr>
            <p:ph sz="half" idx="13"/>
          </p:nvPr>
        </p:nvPicPr>
        <p:blipFill>
          <a:blip r:embed="rId2"/>
          <a:stretch>
            <a:fillRect/>
          </a:stretch>
        </p:blipFill>
        <p:spPr>
          <a:xfrm>
            <a:off x="6251142" y="1762659"/>
            <a:ext cx="5636336" cy="3507956"/>
          </a:xfrm>
          <a:prstGeom prst="rect">
            <a:avLst/>
          </a:prstGeom>
        </p:spPr>
      </p:pic>
    </p:spTree>
    <p:extLst>
      <p:ext uri="{BB962C8B-B14F-4D97-AF65-F5344CB8AC3E}">
        <p14:creationId xmlns:p14="http://schemas.microsoft.com/office/powerpoint/2010/main" val="3625534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24E3-66B0-4626-8D9D-281E3805DFCF}"/>
              </a:ext>
            </a:extLst>
          </p:cNvPr>
          <p:cNvSpPr>
            <a:spLocks noGrp="1"/>
          </p:cNvSpPr>
          <p:nvPr>
            <p:ph type="title"/>
          </p:nvPr>
        </p:nvSpPr>
        <p:spPr/>
        <p:txBody>
          <a:bodyPr/>
          <a:lstStyle/>
          <a:p>
            <a:r>
              <a:rPr lang="et-EE" dirty="0"/>
              <a:t>Suhtumine reaalajas saadavasse infosse</a:t>
            </a:r>
          </a:p>
        </p:txBody>
      </p:sp>
      <p:sp>
        <p:nvSpPr>
          <p:cNvPr id="3" name="Content Placeholder 2">
            <a:extLst>
              <a:ext uri="{FF2B5EF4-FFF2-40B4-BE49-F238E27FC236}">
                <a16:creationId xmlns:a16="http://schemas.microsoft.com/office/drawing/2014/main" id="{F273297D-9615-4EA7-B6EB-72BC84480790}"/>
              </a:ext>
            </a:extLst>
          </p:cNvPr>
          <p:cNvSpPr>
            <a:spLocks noGrp="1"/>
          </p:cNvSpPr>
          <p:nvPr>
            <p:ph sz="half" idx="1"/>
          </p:nvPr>
        </p:nvSpPr>
        <p:spPr/>
        <p:txBody>
          <a:bodyPr/>
          <a:lstStyle/>
          <a:p>
            <a:r>
              <a:rPr lang="et-EE" dirty="0"/>
              <a:t>Küsimus: Kas soovite saada ühissõidukite liikumise kohta infot reaalajas?</a:t>
            </a:r>
          </a:p>
          <a:p>
            <a:r>
              <a:rPr lang="et-EE" dirty="0"/>
              <a:t>Ühissõidukite liikumise kohta soovib saada infot reaalajas 79% ning vaid 9% ei pea seda oluliseks. Vastata ei oska 4%. Seega on toodud uuendus sõitjatele selgelt väga oluline, kuigi eelmise uuringuga võrreldes on tulemus veidi vähenenud – tollal vastas jaatavalt 88%.</a:t>
            </a:r>
          </a:p>
          <a:p>
            <a:r>
              <a:rPr lang="et-EE" dirty="0"/>
              <a:t>Kõige sagedamini pakub see info huvi vanuserühmadele 15-19a. (98%) ja 40-49a. (93%) ning Haabersti linnaosa elanikele (92%).</a:t>
            </a:r>
          </a:p>
        </p:txBody>
      </p:sp>
      <p:sp>
        <p:nvSpPr>
          <p:cNvPr id="5" name="Subtitle 4">
            <a:extLst>
              <a:ext uri="{FF2B5EF4-FFF2-40B4-BE49-F238E27FC236}">
                <a16:creationId xmlns:a16="http://schemas.microsoft.com/office/drawing/2014/main" id="{1C5AD350-85C1-4731-BE56-A28FAD4A9131}"/>
              </a:ext>
            </a:extLst>
          </p:cNvPr>
          <p:cNvSpPr>
            <a:spLocks noGrp="1"/>
          </p:cNvSpPr>
          <p:nvPr>
            <p:ph type="subTitle" idx="14"/>
          </p:nvPr>
        </p:nvSpPr>
        <p:spPr/>
        <p:txBody>
          <a:bodyPr/>
          <a:lstStyle/>
          <a:p>
            <a:r>
              <a:rPr lang="et-EE" dirty="0"/>
              <a:t>N=361, kes kasutab ühistransporti</a:t>
            </a:r>
          </a:p>
          <a:p>
            <a:endParaRPr lang="et-EE" dirty="0"/>
          </a:p>
        </p:txBody>
      </p:sp>
      <p:pic>
        <p:nvPicPr>
          <p:cNvPr id="10" name="Content Placeholder 9">
            <a:extLst>
              <a:ext uri="{FF2B5EF4-FFF2-40B4-BE49-F238E27FC236}">
                <a16:creationId xmlns:a16="http://schemas.microsoft.com/office/drawing/2014/main" id="{EC0A3B1F-04A3-4F8E-B259-93F9FF54F0B1}"/>
              </a:ext>
            </a:extLst>
          </p:cNvPr>
          <p:cNvPicPr>
            <a:picLocks noGrp="1" noChangeAspect="1"/>
          </p:cNvPicPr>
          <p:nvPr>
            <p:ph sz="half" idx="13"/>
          </p:nvPr>
        </p:nvPicPr>
        <p:blipFill>
          <a:blip r:embed="rId2"/>
          <a:stretch>
            <a:fillRect/>
          </a:stretch>
        </p:blipFill>
        <p:spPr>
          <a:xfrm>
            <a:off x="6080337" y="1969478"/>
            <a:ext cx="5791895" cy="3012298"/>
          </a:xfrm>
          <a:prstGeom prst="rect">
            <a:avLst/>
          </a:prstGeom>
        </p:spPr>
      </p:pic>
    </p:spTree>
    <p:extLst>
      <p:ext uri="{BB962C8B-B14F-4D97-AF65-F5344CB8AC3E}">
        <p14:creationId xmlns:p14="http://schemas.microsoft.com/office/powerpoint/2010/main" val="2335642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12FBB-B04E-4179-84F2-763FFD0C2976}"/>
              </a:ext>
            </a:extLst>
          </p:cNvPr>
          <p:cNvSpPr>
            <a:spLocks noGrp="1"/>
          </p:cNvSpPr>
          <p:nvPr>
            <p:ph type="title"/>
          </p:nvPr>
        </p:nvSpPr>
        <p:spPr/>
        <p:txBody>
          <a:bodyPr/>
          <a:lstStyle/>
          <a:p>
            <a:r>
              <a:rPr lang="et-EE" dirty="0"/>
              <a:t>Liiniinfo viimine telefoniäppi</a:t>
            </a:r>
          </a:p>
        </p:txBody>
      </p:sp>
      <p:sp>
        <p:nvSpPr>
          <p:cNvPr id="3" name="Content Placeholder 2">
            <a:extLst>
              <a:ext uri="{FF2B5EF4-FFF2-40B4-BE49-F238E27FC236}">
                <a16:creationId xmlns:a16="http://schemas.microsoft.com/office/drawing/2014/main" id="{04B8E397-5974-477E-9116-53B627171BFB}"/>
              </a:ext>
            </a:extLst>
          </p:cNvPr>
          <p:cNvSpPr>
            <a:spLocks noGrp="1"/>
          </p:cNvSpPr>
          <p:nvPr>
            <p:ph sz="half" idx="1"/>
          </p:nvPr>
        </p:nvSpPr>
        <p:spPr/>
        <p:txBody>
          <a:bodyPr/>
          <a:lstStyle/>
          <a:p>
            <a:r>
              <a:rPr lang="et-EE" dirty="0"/>
              <a:t>Kuivõrd oluliseks peate ühistranspordi liiniinfo viimist täiendavalt telefoniäppi? Sel juhul saaks näha reaalajas näiteks, kus sõiduk hetkel asub ja kas liinil esineb häireid.</a:t>
            </a:r>
          </a:p>
          <a:p>
            <a:r>
              <a:rPr lang="et-EE" dirty="0"/>
              <a:t>Kokku peab ettepanekut oluliseks 65% ühistranspordikasutajatest, sh 30% väga oluliseks. 26% seda aga oluliseks ei pea.</a:t>
            </a:r>
          </a:p>
          <a:p>
            <a:r>
              <a:rPr lang="et-EE" dirty="0"/>
              <a:t>Vanuserühmas 40-49a. on kõige enam telefoniäpi pooldajaid – kokku 88%. Kõige vähesem on huvi selle vastu vanuserühmas 60+.</a:t>
            </a:r>
          </a:p>
        </p:txBody>
      </p:sp>
      <p:sp>
        <p:nvSpPr>
          <p:cNvPr id="5" name="Subtitle 4">
            <a:extLst>
              <a:ext uri="{FF2B5EF4-FFF2-40B4-BE49-F238E27FC236}">
                <a16:creationId xmlns:a16="http://schemas.microsoft.com/office/drawing/2014/main" id="{274D4D5E-8739-49B9-9A32-F10818946E5D}"/>
              </a:ext>
            </a:extLst>
          </p:cNvPr>
          <p:cNvSpPr>
            <a:spLocks noGrp="1"/>
          </p:cNvSpPr>
          <p:nvPr>
            <p:ph type="subTitle" idx="14"/>
          </p:nvPr>
        </p:nvSpPr>
        <p:spPr/>
        <p:txBody>
          <a:bodyPr/>
          <a:lstStyle/>
          <a:p>
            <a:r>
              <a:rPr lang="et-EE" dirty="0"/>
              <a:t>N=361, kes kasutab ühistransporti</a:t>
            </a:r>
          </a:p>
          <a:p>
            <a:endParaRPr lang="et-EE" dirty="0"/>
          </a:p>
        </p:txBody>
      </p:sp>
      <p:pic>
        <p:nvPicPr>
          <p:cNvPr id="9" name="Content Placeholder 8">
            <a:extLst>
              <a:ext uri="{FF2B5EF4-FFF2-40B4-BE49-F238E27FC236}">
                <a16:creationId xmlns:a16="http://schemas.microsoft.com/office/drawing/2014/main" id="{73FDD23D-D01D-4A90-AC10-C16A19AFCB7A}"/>
              </a:ext>
            </a:extLst>
          </p:cNvPr>
          <p:cNvPicPr>
            <a:picLocks noGrp="1" noChangeAspect="1"/>
          </p:cNvPicPr>
          <p:nvPr>
            <p:ph sz="half" idx="13"/>
          </p:nvPr>
        </p:nvPicPr>
        <p:blipFill>
          <a:blip r:embed="rId2"/>
          <a:stretch>
            <a:fillRect/>
          </a:stretch>
        </p:blipFill>
        <p:spPr>
          <a:xfrm>
            <a:off x="6549248" y="2358189"/>
            <a:ext cx="4275311" cy="2850779"/>
          </a:xfrm>
          <a:prstGeom prst="rect">
            <a:avLst/>
          </a:prstGeom>
        </p:spPr>
      </p:pic>
    </p:spTree>
    <p:extLst>
      <p:ext uri="{BB962C8B-B14F-4D97-AF65-F5344CB8AC3E}">
        <p14:creationId xmlns:p14="http://schemas.microsoft.com/office/powerpoint/2010/main" val="2253824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5758D7-FAB7-4AF8-9118-853689EF185B}"/>
              </a:ext>
            </a:extLst>
          </p:cNvPr>
          <p:cNvSpPr>
            <a:spLocks noGrp="1"/>
          </p:cNvSpPr>
          <p:nvPr>
            <p:ph sz="half" idx="1"/>
          </p:nvPr>
        </p:nvSpPr>
        <p:spPr>
          <a:xfrm>
            <a:off x="1302488" y="1514897"/>
            <a:ext cx="10051312" cy="4885901"/>
          </a:xfrm>
        </p:spPr>
        <p:txBody>
          <a:bodyPr/>
          <a:lstStyle/>
          <a:p>
            <a:r>
              <a:rPr lang="et-EE" dirty="0"/>
              <a:t>Ühistranspordi puhul juba aastaid kõige olulisemaks aspektiks peetud sõiduplaanist kinnipidamine  osutus tähtsaimaks ka seekord (78% hinnangul kuue olulisema seas). Järgnevad sõiduki puhtus/korrashoid (68%) ja parajad sõiduintervallid (50%). Kõige vähemoluliseks osutus taas info kättesaadavus, mis näitab, et antud teguritega olulisi probleeme ei ole (slaid 27).</a:t>
            </a:r>
          </a:p>
          <a:p>
            <a:r>
              <a:rPr lang="et-EE" dirty="0"/>
              <a:t>Võrreldes eelmise uuringuga tähtsustavad ühistranspordi kasutajad seekord veidi rohkem peatuste teatamist ja sõitjate parajat hulka liiklusvahendis. Vähem toodi aga esile turvalisust ja sõiduplaani stabiilsust.Viimane tegur on ka pingereas langenud allapoole.</a:t>
            </a:r>
          </a:p>
          <a:p>
            <a:endParaRPr lang="et-EE" dirty="0"/>
          </a:p>
        </p:txBody>
      </p:sp>
      <p:sp>
        <p:nvSpPr>
          <p:cNvPr id="3" name="Title 2">
            <a:extLst>
              <a:ext uri="{FF2B5EF4-FFF2-40B4-BE49-F238E27FC236}">
                <a16:creationId xmlns:a16="http://schemas.microsoft.com/office/drawing/2014/main" id="{D1F2EDCE-0E0B-4BB7-9BE4-2E4EA1F1F2B3}"/>
              </a:ext>
            </a:extLst>
          </p:cNvPr>
          <p:cNvSpPr>
            <a:spLocks noGrp="1"/>
          </p:cNvSpPr>
          <p:nvPr>
            <p:ph type="title"/>
          </p:nvPr>
        </p:nvSpPr>
        <p:spPr/>
        <p:txBody>
          <a:bodyPr/>
          <a:lstStyle/>
          <a:p>
            <a:r>
              <a:rPr lang="et-EE" dirty="0"/>
              <a:t>Olulisemad tegurid ühistranspordis</a:t>
            </a:r>
          </a:p>
        </p:txBody>
      </p:sp>
    </p:spTree>
    <p:extLst>
      <p:ext uri="{BB962C8B-B14F-4D97-AF65-F5344CB8AC3E}">
        <p14:creationId xmlns:p14="http://schemas.microsoft.com/office/powerpoint/2010/main" val="969451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24E3-66B0-4626-8D9D-281E3805DFCF}"/>
              </a:ext>
            </a:extLst>
          </p:cNvPr>
          <p:cNvSpPr>
            <a:spLocks noGrp="1"/>
          </p:cNvSpPr>
          <p:nvPr>
            <p:ph type="title"/>
          </p:nvPr>
        </p:nvSpPr>
        <p:spPr/>
        <p:txBody>
          <a:bodyPr/>
          <a:lstStyle/>
          <a:p>
            <a:r>
              <a:rPr lang="et-EE" dirty="0"/>
              <a:t>Olulisemad tegurid ühistranspordis</a:t>
            </a:r>
          </a:p>
        </p:txBody>
      </p:sp>
      <p:sp>
        <p:nvSpPr>
          <p:cNvPr id="5" name="Subtitle 4">
            <a:extLst>
              <a:ext uri="{FF2B5EF4-FFF2-40B4-BE49-F238E27FC236}">
                <a16:creationId xmlns:a16="http://schemas.microsoft.com/office/drawing/2014/main" id="{1C5AD350-85C1-4731-BE56-A28FAD4A9131}"/>
              </a:ext>
            </a:extLst>
          </p:cNvPr>
          <p:cNvSpPr>
            <a:spLocks noGrp="1"/>
          </p:cNvSpPr>
          <p:nvPr>
            <p:ph type="subTitle" idx="14"/>
          </p:nvPr>
        </p:nvSpPr>
        <p:spPr/>
        <p:txBody>
          <a:bodyPr/>
          <a:lstStyle/>
          <a:p>
            <a:r>
              <a:rPr lang="et-EE" dirty="0"/>
              <a:t>N=361, kes kasutab ühistransporti</a:t>
            </a:r>
          </a:p>
          <a:p>
            <a:endParaRPr lang="et-EE" dirty="0"/>
          </a:p>
        </p:txBody>
      </p:sp>
      <p:pic>
        <p:nvPicPr>
          <p:cNvPr id="10" name="Content Placeholder 9">
            <a:extLst>
              <a:ext uri="{FF2B5EF4-FFF2-40B4-BE49-F238E27FC236}">
                <a16:creationId xmlns:a16="http://schemas.microsoft.com/office/drawing/2014/main" id="{EDC47515-C010-48B0-8B45-E828A27934C7}"/>
              </a:ext>
            </a:extLst>
          </p:cNvPr>
          <p:cNvPicPr>
            <a:picLocks noGrp="1" noChangeAspect="1"/>
          </p:cNvPicPr>
          <p:nvPr>
            <p:ph sz="half" idx="1"/>
          </p:nvPr>
        </p:nvPicPr>
        <p:blipFill>
          <a:blip r:embed="rId2"/>
          <a:stretch>
            <a:fillRect/>
          </a:stretch>
        </p:blipFill>
        <p:spPr>
          <a:xfrm>
            <a:off x="673214" y="1547447"/>
            <a:ext cx="5654930" cy="4853351"/>
          </a:xfrm>
          <a:prstGeom prst="rect">
            <a:avLst/>
          </a:prstGeom>
        </p:spPr>
      </p:pic>
      <p:pic>
        <p:nvPicPr>
          <p:cNvPr id="17" name="Content Placeholder 16">
            <a:extLst>
              <a:ext uri="{FF2B5EF4-FFF2-40B4-BE49-F238E27FC236}">
                <a16:creationId xmlns:a16="http://schemas.microsoft.com/office/drawing/2014/main" id="{D3EF5902-4E29-4E6F-80A1-83BFA1AB6259}"/>
              </a:ext>
            </a:extLst>
          </p:cNvPr>
          <p:cNvPicPr>
            <a:picLocks noGrp="1" noChangeAspect="1"/>
          </p:cNvPicPr>
          <p:nvPr>
            <p:ph sz="half" idx="13"/>
          </p:nvPr>
        </p:nvPicPr>
        <p:blipFill>
          <a:blip r:embed="rId3"/>
          <a:stretch>
            <a:fillRect/>
          </a:stretch>
        </p:blipFill>
        <p:spPr>
          <a:xfrm>
            <a:off x="6494463" y="1435401"/>
            <a:ext cx="5437743" cy="4648876"/>
          </a:xfrm>
          <a:prstGeom prst="rect">
            <a:avLst/>
          </a:prstGeom>
        </p:spPr>
      </p:pic>
    </p:spTree>
    <p:extLst>
      <p:ext uri="{BB962C8B-B14F-4D97-AF65-F5344CB8AC3E}">
        <p14:creationId xmlns:p14="http://schemas.microsoft.com/office/powerpoint/2010/main" val="164184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24E3-66B0-4626-8D9D-281E3805DFCF}"/>
              </a:ext>
            </a:extLst>
          </p:cNvPr>
          <p:cNvSpPr>
            <a:spLocks noGrp="1"/>
          </p:cNvSpPr>
          <p:nvPr>
            <p:ph type="title"/>
          </p:nvPr>
        </p:nvSpPr>
        <p:spPr/>
        <p:txBody>
          <a:bodyPr/>
          <a:lstStyle/>
          <a:p>
            <a:r>
              <a:rPr lang="et-EE" dirty="0"/>
              <a:t>Keskmine hinnang ühistranspordiliikidele</a:t>
            </a:r>
          </a:p>
        </p:txBody>
      </p:sp>
      <p:sp>
        <p:nvSpPr>
          <p:cNvPr id="5" name="Subtitle 4">
            <a:extLst>
              <a:ext uri="{FF2B5EF4-FFF2-40B4-BE49-F238E27FC236}">
                <a16:creationId xmlns:a16="http://schemas.microsoft.com/office/drawing/2014/main" id="{1C5AD350-85C1-4731-BE56-A28FAD4A9131}"/>
              </a:ext>
            </a:extLst>
          </p:cNvPr>
          <p:cNvSpPr>
            <a:spLocks noGrp="1"/>
          </p:cNvSpPr>
          <p:nvPr>
            <p:ph type="subTitle" idx="14"/>
          </p:nvPr>
        </p:nvSpPr>
        <p:spPr/>
        <p:txBody>
          <a:bodyPr/>
          <a:lstStyle/>
          <a:p>
            <a:r>
              <a:rPr lang="et-EE" dirty="0"/>
              <a:t>N=361, kes kasutab ühistransporti</a:t>
            </a:r>
          </a:p>
          <a:p>
            <a:endParaRPr lang="et-EE" dirty="0"/>
          </a:p>
        </p:txBody>
      </p:sp>
      <p:sp>
        <p:nvSpPr>
          <p:cNvPr id="21" name="Content Placeholder 20">
            <a:extLst>
              <a:ext uri="{FF2B5EF4-FFF2-40B4-BE49-F238E27FC236}">
                <a16:creationId xmlns:a16="http://schemas.microsoft.com/office/drawing/2014/main" id="{74F476B8-CAA1-46A9-8C9B-ABBE37D145CC}"/>
              </a:ext>
            </a:extLst>
          </p:cNvPr>
          <p:cNvSpPr>
            <a:spLocks noGrp="1"/>
          </p:cNvSpPr>
          <p:nvPr>
            <p:ph sz="half" idx="13"/>
          </p:nvPr>
        </p:nvSpPr>
        <p:spPr/>
        <p:txBody>
          <a:bodyPr/>
          <a:lstStyle/>
          <a:p>
            <a:r>
              <a:rPr lang="et-EE" dirty="0"/>
              <a:t>Rahulolu erinevate transpordiliikidega on jätkuvalt kõrgel tasemel ning parimana tuleb esile taas trammm, millega on rahul 87% kasutajatest. Bussidega on rahul 78% ning trollidega 62%. </a:t>
            </a:r>
          </a:p>
          <a:p>
            <a:r>
              <a:rPr lang="et-EE" dirty="0"/>
              <a:t>Keskmised hinded skaalal 1-5 kujunesid järgmiselt: tramm 4,36, buss 4,1 ja troll 3,94.</a:t>
            </a:r>
          </a:p>
          <a:p>
            <a:r>
              <a:rPr lang="et-EE" dirty="0"/>
              <a:t>Eelmisel aastal olid keskmised hinded trammil 4,46, bussil 4,1 ja trollil 3,88.  Võrreldes eelmise uuringuga on seekord trammi puhul keskmine tulemus veidi langenud, bussi puhul on see jäänud samaks ja trollil tõusnud (slaid 29). </a:t>
            </a:r>
          </a:p>
          <a:p>
            <a:r>
              <a:rPr lang="et-EE" dirty="0"/>
              <a:t>Selgub, et busside ja trammide osas on keskmisest kõrgemalt hinnanud noorim ja kõige vanem vanuserühm.</a:t>
            </a:r>
          </a:p>
          <a:p>
            <a:r>
              <a:rPr lang="et-EE" dirty="0"/>
              <a:t>Busside puhul andsid keskmisest kõrgemaid hinnanguid Haabersti ja Mustamäe elanikud, trammide puhul võrdselt Põhja-Tallinna, Haabersti ja Lasnamäe elanikud ning trollide puhul Mustamäe ja Nõmme elanikud.</a:t>
            </a:r>
          </a:p>
        </p:txBody>
      </p:sp>
      <p:pic>
        <p:nvPicPr>
          <p:cNvPr id="9" name="Content Placeholder 8">
            <a:extLst>
              <a:ext uri="{FF2B5EF4-FFF2-40B4-BE49-F238E27FC236}">
                <a16:creationId xmlns:a16="http://schemas.microsoft.com/office/drawing/2014/main" id="{4BF99A8A-0B43-4070-9F1C-FFEF297C5B39}"/>
              </a:ext>
            </a:extLst>
          </p:cNvPr>
          <p:cNvPicPr>
            <a:picLocks noGrp="1" noChangeAspect="1"/>
          </p:cNvPicPr>
          <p:nvPr>
            <p:ph sz="half" idx="1"/>
          </p:nvPr>
        </p:nvPicPr>
        <p:blipFill>
          <a:blip r:embed="rId2"/>
          <a:stretch>
            <a:fillRect/>
          </a:stretch>
        </p:blipFill>
        <p:spPr>
          <a:xfrm>
            <a:off x="285502" y="2414955"/>
            <a:ext cx="6359907" cy="2471178"/>
          </a:xfrm>
          <a:prstGeom prst="rect">
            <a:avLst/>
          </a:prstGeom>
        </p:spPr>
      </p:pic>
    </p:spTree>
    <p:extLst>
      <p:ext uri="{BB962C8B-B14F-4D97-AF65-F5344CB8AC3E}">
        <p14:creationId xmlns:p14="http://schemas.microsoft.com/office/powerpoint/2010/main" val="3949082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18E0F7-174F-4282-A1DF-3FD8DDA468E1}"/>
              </a:ext>
            </a:extLst>
          </p:cNvPr>
          <p:cNvSpPr>
            <a:spLocks noGrp="1"/>
          </p:cNvSpPr>
          <p:nvPr>
            <p:ph type="title"/>
          </p:nvPr>
        </p:nvSpPr>
        <p:spPr/>
        <p:txBody>
          <a:bodyPr/>
          <a:lstStyle/>
          <a:p>
            <a:r>
              <a:rPr lang="et-EE" dirty="0"/>
              <a:t>Keskmine hinnang ühistranspordiliikidele 2000-2020</a:t>
            </a:r>
          </a:p>
        </p:txBody>
      </p:sp>
      <p:sp>
        <p:nvSpPr>
          <p:cNvPr id="4" name="Subtitle 3">
            <a:extLst>
              <a:ext uri="{FF2B5EF4-FFF2-40B4-BE49-F238E27FC236}">
                <a16:creationId xmlns:a16="http://schemas.microsoft.com/office/drawing/2014/main" id="{27453104-27C5-4101-BB6F-B174FF502339}"/>
              </a:ext>
            </a:extLst>
          </p:cNvPr>
          <p:cNvSpPr>
            <a:spLocks noGrp="1"/>
          </p:cNvSpPr>
          <p:nvPr>
            <p:ph type="subTitle" idx="14"/>
          </p:nvPr>
        </p:nvSpPr>
        <p:spPr/>
        <p:txBody>
          <a:bodyPr/>
          <a:lstStyle/>
          <a:p>
            <a:r>
              <a:rPr lang="et-EE" dirty="0"/>
              <a:t>N=434, kes kasutab ühistransporti</a:t>
            </a:r>
          </a:p>
          <a:p>
            <a:endParaRPr lang="et-EE" dirty="0"/>
          </a:p>
        </p:txBody>
      </p:sp>
      <p:graphicFrame>
        <p:nvGraphicFramePr>
          <p:cNvPr id="8" name="Diagramm 2">
            <a:extLst>
              <a:ext uri="{FF2B5EF4-FFF2-40B4-BE49-F238E27FC236}">
                <a16:creationId xmlns:a16="http://schemas.microsoft.com/office/drawing/2014/main" id="{00000000-0008-0000-0700-000003000000}"/>
              </a:ext>
            </a:extLst>
          </p:cNvPr>
          <p:cNvGraphicFramePr>
            <a:graphicFrameLocks noGrp="1"/>
          </p:cNvGraphicFramePr>
          <p:nvPr>
            <p:ph sz="half" idx="1"/>
            <p:extLst>
              <p:ext uri="{D42A27DB-BD31-4B8C-83A1-F6EECF244321}">
                <p14:modId xmlns:p14="http://schemas.microsoft.com/office/powerpoint/2010/main" val="2900273481"/>
              </p:ext>
            </p:extLst>
          </p:nvPr>
        </p:nvGraphicFramePr>
        <p:xfrm>
          <a:off x="1301750" y="1887416"/>
          <a:ext cx="9659327" cy="44975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1150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82245-64CE-4BE6-896C-BB4C697C726C}"/>
              </a:ext>
            </a:extLst>
          </p:cNvPr>
          <p:cNvSpPr>
            <a:spLocks noGrp="1"/>
          </p:cNvSpPr>
          <p:nvPr>
            <p:ph type="title"/>
          </p:nvPr>
        </p:nvSpPr>
        <p:spPr/>
        <p:txBody>
          <a:bodyPr/>
          <a:lstStyle/>
          <a:p>
            <a:r>
              <a:rPr lang="et-EE" dirty="0"/>
              <a:t>Vastajate struktuur (kaalutud), %</a:t>
            </a:r>
          </a:p>
        </p:txBody>
      </p:sp>
      <p:sp>
        <p:nvSpPr>
          <p:cNvPr id="5" name="Subtitle 4">
            <a:extLst>
              <a:ext uri="{FF2B5EF4-FFF2-40B4-BE49-F238E27FC236}">
                <a16:creationId xmlns:a16="http://schemas.microsoft.com/office/drawing/2014/main" id="{96457D0E-2249-40FD-96D9-CF470C15D374}"/>
              </a:ext>
            </a:extLst>
          </p:cNvPr>
          <p:cNvSpPr>
            <a:spLocks noGrp="1"/>
          </p:cNvSpPr>
          <p:nvPr>
            <p:ph type="subTitle" idx="14"/>
          </p:nvPr>
        </p:nvSpPr>
        <p:spPr/>
        <p:txBody>
          <a:bodyPr/>
          <a:lstStyle/>
          <a:p>
            <a:r>
              <a:rPr lang="et-EE" dirty="0"/>
              <a:t>N=490, kõik vastajad</a:t>
            </a:r>
          </a:p>
        </p:txBody>
      </p:sp>
      <p:pic>
        <p:nvPicPr>
          <p:cNvPr id="16" name="Content Placeholder 15">
            <a:extLst>
              <a:ext uri="{FF2B5EF4-FFF2-40B4-BE49-F238E27FC236}">
                <a16:creationId xmlns:a16="http://schemas.microsoft.com/office/drawing/2014/main" id="{0861DF99-A9B7-4CD3-A6A4-7F932748C500}"/>
              </a:ext>
            </a:extLst>
          </p:cNvPr>
          <p:cNvPicPr>
            <a:picLocks noGrp="1" noChangeAspect="1"/>
          </p:cNvPicPr>
          <p:nvPr>
            <p:ph sz="half" idx="13"/>
          </p:nvPr>
        </p:nvPicPr>
        <p:blipFill>
          <a:blip r:embed="rId2"/>
          <a:stretch>
            <a:fillRect/>
          </a:stretch>
        </p:blipFill>
        <p:spPr>
          <a:xfrm>
            <a:off x="6142202" y="940987"/>
            <a:ext cx="4747310" cy="5718317"/>
          </a:xfrm>
          <a:prstGeom prst="rect">
            <a:avLst/>
          </a:prstGeom>
        </p:spPr>
      </p:pic>
    </p:spTree>
    <p:extLst>
      <p:ext uri="{BB962C8B-B14F-4D97-AF65-F5344CB8AC3E}">
        <p14:creationId xmlns:p14="http://schemas.microsoft.com/office/powerpoint/2010/main" val="3379071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5758D7-FAB7-4AF8-9118-853689EF185B}"/>
              </a:ext>
            </a:extLst>
          </p:cNvPr>
          <p:cNvSpPr>
            <a:spLocks noGrp="1"/>
          </p:cNvSpPr>
          <p:nvPr>
            <p:ph sz="half" idx="1"/>
          </p:nvPr>
        </p:nvSpPr>
        <p:spPr>
          <a:xfrm>
            <a:off x="1302488" y="1514897"/>
            <a:ext cx="10051312" cy="4885901"/>
          </a:xfrm>
        </p:spPr>
        <p:txBody>
          <a:bodyPr/>
          <a:lstStyle/>
          <a:p>
            <a:r>
              <a:rPr lang="et-EE" dirty="0"/>
              <a:t>Järgnevalt hindasid vastajad busside, trammide ja trollide teenust erinevates aspektides.</a:t>
            </a:r>
          </a:p>
          <a:p>
            <a:r>
              <a:rPr lang="et-EE" dirty="0"/>
              <a:t>Kõige kõrgemalt hinnati </a:t>
            </a:r>
            <a:r>
              <a:rPr lang="et-EE" b="1" dirty="0"/>
              <a:t>busside puhul </a:t>
            </a:r>
            <a:r>
              <a:rPr lang="et-EE" dirty="0"/>
              <a:t>seekord peatuste teatamist, info kättesaadavust ja sõiduplaani stabiilsust. Toodud tegureid hindas hindega 4 või 5 vähemalt 75% elanikest. Pingereas viimastele kohtadele jäid ka sel aastal sõitjate hulk sõidukis ja sõiduki puhtus, korrashoid (slaid 31).</a:t>
            </a:r>
          </a:p>
          <a:p>
            <a:r>
              <a:rPr lang="et-EE" dirty="0"/>
              <a:t>Võrreldes eelmise uuringuga on seekord vastajate hinnangud bussidele pea kõigi tegurite puhul paranenud. Kõige enam sõiduplaanist kinnipidamise osas. </a:t>
            </a:r>
          </a:p>
          <a:p>
            <a:r>
              <a:rPr lang="et-EE" b="1" dirty="0"/>
              <a:t>Trammi puhul </a:t>
            </a:r>
            <a:r>
              <a:rPr lang="et-EE" dirty="0"/>
              <a:t>pälvis kõrgemaid hinnanguid peatuste teatamine, sõiduplaanist kinnipidamine ja sõiduplaani stabiilsus. Samad tegurid olid esimeste seas ka eelmisel aastal. Silma paistab, et bussidega võrreldes sagedamini anti siin hinnet „väga hea“. Ka trammi puhul on kõige madalamalt hinnatud tegur sõitjate hulk sõidukis, kuigi otseselt rahulolematu (hinded 1 ja 2) on sellega vaid 4% sõitjatest (slaid 32).</a:t>
            </a:r>
          </a:p>
          <a:p>
            <a:r>
              <a:rPr lang="et-EE" dirty="0"/>
              <a:t>Võrreldes eelmise aastaga on kõik hinnangud trammidele samal tasemel.</a:t>
            </a:r>
          </a:p>
          <a:p>
            <a:r>
              <a:rPr lang="et-EE" b="1" dirty="0"/>
              <a:t>Trollide puhul </a:t>
            </a:r>
            <a:r>
              <a:rPr lang="et-EE" dirty="0"/>
              <a:t>ollakse väga rahul info kättesaadavuse, peatuste teatamise ja peatuste asukohtadega, mis pälvisid taaskord kõrgemad hinnangud. Madalamalt hinnati siin sõitjate hulka ning sõiduki mugavust (slaid 33).</a:t>
            </a:r>
          </a:p>
          <a:p>
            <a:r>
              <a:rPr lang="et-EE" dirty="0"/>
              <a:t>Võrreldes eelmise aastaga on üldiselt ka trollide puhul keskmised hinnangud samal tasemel, näha on pigem kerget paranemise trendi, kuid langenud ei ole hinnang ühegi teguri osas.</a:t>
            </a:r>
          </a:p>
        </p:txBody>
      </p:sp>
      <p:sp>
        <p:nvSpPr>
          <p:cNvPr id="3" name="Title 2">
            <a:extLst>
              <a:ext uri="{FF2B5EF4-FFF2-40B4-BE49-F238E27FC236}">
                <a16:creationId xmlns:a16="http://schemas.microsoft.com/office/drawing/2014/main" id="{D1F2EDCE-0E0B-4BB7-9BE4-2E4EA1F1F2B3}"/>
              </a:ext>
            </a:extLst>
          </p:cNvPr>
          <p:cNvSpPr>
            <a:spLocks noGrp="1"/>
          </p:cNvSpPr>
          <p:nvPr>
            <p:ph type="title"/>
          </p:nvPr>
        </p:nvSpPr>
        <p:spPr/>
        <p:txBody>
          <a:bodyPr/>
          <a:lstStyle/>
          <a:p>
            <a:r>
              <a:rPr lang="et-EE" dirty="0"/>
              <a:t>Rahulolu busside, trammide ja trollidega</a:t>
            </a:r>
          </a:p>
        </p:txBody>
      </p:sp>
    </p:spTree>
    <p:extLst>
      <p:ext uri="{BB962C8B-B14F-4D97-AF65-F5344CB8AC3E}">
        <p14:creationId xmlns:p14="http://schemas.microsoft.com/office/powerpoint/2010/main" val="2870861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24E3-66B0-4626-8D9D-281E3805DFCF}"/>
              </a:ext>
            </a:extLst>
          </p:cNvPr>
          <p:cNvSpPr>
            <a:spLocks noGrp="1"/>
          </p:cNvSpPr>
          <p:nvPr>
            <p:ph type="title"/>
          </p:nvPr>
        </p:nvSpPr>
        <p:spPr/>
        <p:txBody>
          <a:bodyPr/>
          <a:lstStyle/>
          <a:p>
            <a:r>
              <a:rPr lang="et-EE" dirty="0"/>
              <a:t>Rahulolu bussidega </a:t>
            </a:r>
          </a:p>
        </p:txBody>
      </p:sp>
      <p:sp>
        <p:nvSpPr>
          <p:cNvPr id="5" name="Subtitle 4">
            <a:extLst>
              <a:ext uri="{FF2B5EF4-FFF2-40B4-BE49-F238E27FC236}">
                <a16:creationId xmlns:a16="http://schemas.microsoft.com/office/drawing/2014/main" id="{1C5AD350-85C1-4731-BE56-A28FAD4A9131}"/>
              </a:ext>
            </a:extLst>
          </p:cNvPr>
          <p:cNvSpPr>
            <a:spLocks noGrp="1"/>
          </p:cNvSpPr>
          <p:nvPr>
            <p:ph type="subTitle" idx="14"/>
          </p:nvPr>
        </p:nvSpPr>
        <p:spPr/>
        <p:txBody>
          <a:bodyPr/>
          <a:lstStyle/>
          <a:p>
            <a:r>
              <a:rPr lang="et-EE" dirty="0"/>
              <a:t>N=348, kes kasutab busse</a:t>
            </a:r>
          </a:p>
          <a:p>
            <a:endParaRPr lang="et-EE" dirty="0"/>
          </a:p>
        </p:txBody>
      </p:sp>
      <p:pic>
        <p:nvPicPr>
          <p:cNvPr id="11" name="Content Placeholder 10">
            <a:extLst>
              <a:ext uri="{FF2B5EF4-FFF2-40B4-BE49-F238E27FC236}">
                <a16:creationId xmlns:a16="http://schemas.microsoft.com/office/drawing/2014/main" id="{80565B41-C952-49D2-BC5B-E8C49E92460E}"/>
              </a:ext>
            </a:extLst>
          </p:cNvPr>
          <p:cNvPicPr>
            <a:picLocks noGrp="1" noChangeAspect="1"/>
          </p:cNvPicPr>
          <p:nvPr>
            <p:ph sz="half" idx="1"/>
          </p:nvPr>
        </p:nvPicPr>
        <p:blipFill>
          <a:blip r:embed="rId2"/>
          <a:stretch>
            <a:fillRect/>
          </a:stretch>
        </p:blipFill>
        <p:spPr>
          <a:xfrm>
            <a:off x="433911" y="1435400"/>
            <a:ext cx="5998654" cy="4678823"/>
          </a:xfrm>
          <a:prstGeom prst="rect">
            <a:avLst/>
          </a:prstGeom>
        </p:spPr>
      </p:pic>
      <p:pic>
        <p:nvPicPr>
          <p:cNvPr id="17" name="Content Placeholder 16">
            <a:extLst>
              <a:ext uri="{FF2B5EF4-FFF2-40B4-BE49-F238E27FC236}">
                <a16:creationId xmlns:a16="http://schemas.microsoft.com/office/drawing/2014/main" id="{1E6D90C0-D395-4D3D-B1D2-769E9F55E1F3}"/>
              </a:ext>
            </a:extLst>
          </p:cNvPr>
          <p:cNvPicPr>
            <a:picLocks noGrp="1" noChangeAspect="1"/>
          </p:cNvPicPr>
          <p:nvPr>
            <p:ph sz="half" idx="13"/>
          </p:nvPr>
        </p:nvPicPr>
        <p:blipFill>
          <a:blip r:embed="rId3"/>
          <a:stretch>
            <a:fillRect/>
          </a:stretch>
        </p:blipFill>
        <p:spPr>
          <a:xfrm>
            <a:off x="6304744" y="1435401"/>
            <a:ext cx="5118642" cy="4678823"/>
          </a:xfrm>
          <a:prstGeom prst="rect">
            <a:avLst/>
          </a:prstGeom>
        </p:spPr>
      </p:pic>
    </p:spTree>
    <p:extLst>
      <p:ext uri="{BB962C8B-B14F-4D97-AF65-F5344CB8AC3E}">
        <p14:creationId xmlns:p14="http://schemas.microsoft.com/office/powerpoint/2010/main" val="909429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24E3-66B0-4626-8D9D-281E3805DFCF}"/>
              </a:ext>
            </a:extLst>
          </p:cNvPr>
          <p:cNvSpPr>
            <a:spLocks noGrp="1"/>
          </p:cNvSpPr>
          <p:nvPr>
            <p:ph type="title"/>
          </p:nvPr>
        </p:nvSpPr>
        <p:spPr/>
        <p:txBody>
          <a:bodyPr/>
          <a:lstStyle/>
          <a:p>
            <a:r>
              <a:rPr lang="et-EE" dirty="0"/>
              <a:t>Rahulolu trammidega </a:t>
            </a:r>
          </a:p>
        </p:txBody>
      </p:sp>
      <p:sp>
        <p:nvSpPr>
          <p:cNvPr id="5" name="Subtitle 4">
            <a:extLst>
              <a:ext uri="{FF2B5EF4-FFF2-40B4-BE49-F238E27FC236}">
                <a16:creationId xmlns:a16="http://schemas.microsoft.com/office/drawing/2014/main" id="{1C5AD350-85C1-4731-BE56-A28FAD4A9131}"/>
              </a:ext>
            </a:extLst>
          </p:cNvPr>
          <p:cNvSpPr>
            <a:spLocks noGrp="1"/>
          </p:cNvSpPr>
          <p:nvPr>
            <p:ph type="subTitle" idx="14"/>
          </p:nvPr>
        </p:nvSpPr>
        <p:spPr/>
        <p:txBody>
          <a:bodyPr/>
          <a:lstStyle/>
          <a:p>
            <a:r>
              <a:rPr lang="et-EE" dirty="0"/>
              <a:t>N=274, kes kasutab trammi</a:t>
            </a:r>
          </a:p>
          <a:p>
            <a:endParaRPr lang="et-EE" dirty="0"/>
          </a:p>
        </p:txBody>
      </p:sp>
      <p:pic>
        <p:nvPicPr>
          <p:cNvPr id="11" name="Content Placeholder 10">
            <a:extLst>
              <a:ext uri="{FF2B5EF4-FFF2-40B4-BE49-F238E27FC236}">
                <a16:creationId xmlns:a16="http://schemas.microsoft.com/office/drawing/2014/main" id="{6400C4A5-4BB5-4A73-B128-4A2F7E9DCBD0}"/>
              </a:ext>
            </a:extLst>
          </p:cNvPr>
          <p:cNvPicPr>
            <a:picLocks noGrp="1" noChangeAspect="1"/>
          </p:cNvPicPr>
          <p:nvPr>
            <p:ph sz="half" idx="1"/>
          </p:nvPr>
        </p:nvPicPr>
        <p:blipFill>
          <a:blip r:embed="rId2"/>
          <a:stretch>
            <a:fillRect/>
          </a:stretch>
        </p:blipFill>
        <p:spPr>
          <a:xfrm>
            <a:off x="763031" y="1435401"/>
            <a:ext cx="5690393" cy="4965397"/>
          </a:xfrm>
          <a:prstGeom prst="rect">
            <a:avLst/>
          </a:prstGeom>
        </p:spPr>
      </p:pic>
      <p:pic>
        <p:nvPicPr>
          <p:cNvPr id="17" name="Content Placeholder 16">
            <a:extLst>
              <a:ext uri="{FF2B5EF4-FFF2-40B4-BE49-F238E27FC236}">
                <a16:creationId xmlns:a16="http://schemas.microsoft.com/office/drawing/2014/main" id="{97B53383-33A7-4422-861B-6DD9B4CB0341}"/>
              </a:ext>
            </a:extLst>
          </p:cNvPr>
          <p:cNvPicPr>
            <a:picLocks noGrp="1" noChangeAspect="1"/>
          </p:cNvPicPr>
          <p:nvPr>
            <p:ph sz="half" idx="13"/>
          </p:nvPr>
        </p:nvPicPr>
        <p:blipFill>
          <a:blip r:embed="rId3"/>
          <a:stretch>
            <a:fillRect/>
          </a:stretch>
        </p:blipFill>
        <p:spPr>
          <a:xfrm>
            <a:off x="6547453" y="1435401"/>
            <a:ext cx="5110014" cy="4836445"/>
          </a:xfrm>
          <a:prstGeom prst="rect">
            <a:avLst/>
          </a:prstGeom>
        </p:spPr>
      </p:pic>
    </p:spTree>
    <p:extLst>
      <p:ext uri="{BB962C8B-B14F-4D97-AF65-F5344CB8AC3E}">
        <p14:creationId xmlns:p14="http://schemas.microsoft.com/office/powerpoint/2010/main" val="4238825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24E3-66B0-4626-8D9D-281E3805DFCF}"/>
              </a:ext>
            </a:extLst>
          </p:cNvPr>
          <p:cNvSpPr>
            <a:spLocks noGrp="1"/>
          </p:cNvSpPr>
          <p:nvPr>
            <p:ph type="title"/>
          </p:nvPr>
        </p:nvSpPr>
        <p:spPr/>
        <p:txBody>
          <a:bodyPr/>
          <a:lstStyle/>
          <a:p>
            <a:r>
              <a:rPr lang="et-EE" dirty="0"/>
              <a:t>Rahulolu trollidega </a:t>
            </a:r>
          </a:p>
        </p:txBody>
      </p:sp>
      <p:sp>
        <p:nvSpPr>
          <p:cNvPr id="5" name="Subtitle 4">
            <a:extLst>
              <a:ext uri="{FF2B5EF4-FFF2-40B4-BE49-F238E27FC236}">
                <a16:creationId xmlns:a16="http://schemas.microsoft.com/office/drawing/2014/main" id="{1C5AD350-85C1-4731-BE56-A28FAD4A9131}"/>
              </a:ext>
            </a:extLst>
          </p:cNvPr>
          <p:cNvSpPr>
            <a:spLocks noGrp="1"/>
          </p:cNvSpPr>
          <p:nvPr>
            <p:ph type="subTitle" idx="14"/>
          </p:nvPr>
        </p:nvSpPr>
        <p:spPr/>
        <p:txBody>
          <a:bodyPr/>
          <a:lstStyle/>
          <a:p>
            <a:r>
              <a:rPr lang="et-EE" dirty="0"/>
              <a:t>N=201, kes kasutab trolli</a:t>
            </a:r>
          </a:p>
          <a:p>
            <a:endParaRPr lang="et-EE" dirty="0"/>
          </a:p>
        </p:txBody>
      </p:sp>
      <p:pic>
        <p:nvPicPr>
          <p:cNvPr id="11" name="Content Placeholder 10">
            <a:extLst>
              <a:ext uri="{FF2B5EF4-FFF2-40B4-BE49-F238E27FC236}">
                <a16:creationId xmlns:a16="http://schemas.microsoft.com/office/drawing/2014/main" id="{4FCA8304-2816-4D31-9DED-06CB315E0182}"/>
              </a:ext>
            </a:extLst>
          </p:cNvPr>
          <p:cNvPicPr>
            <a:picLocks noGrp="1" noChangeAspect="1"/>
          </p:cNvPicPr>
          <p:nvPr>
            <p:ph sz="half" idx="1"/>
          </p:nvPr>
        </p:nvPicPr>
        <p:blipFill>
          <a:blip r:embed="rId2"/>
          <a:stretch>
            <a:fillRect/>
          </a:stretch>
        </p:blipFill>
        <p:spPr>
          <a:xfrm>
            <a:off x="631111" y="1614558"/>
            <a:ext cx="5753430" cy="4685574"/>
          </a:xfrm>
          <a:prstGeom prst="rect">
            <a:avLst/>
          </a:prstGeom>
        </p:spPr>
      </p:pic>
      <p:pic>
        <p:nvPicPr>
          <p:cNvPr id="17" name="Content Placeholder 16">
            <a:extLst>
              <a:ext uri="{FF2B5EF4-FFF2-40B4-BE49-F238E27FC236}">
                <a16:creationId xmlns:a16="http://schemas.microsoft.com/office/drawing/2014/main" id="{22C39B8E-FEFA-4965-AD18-A67BB6F455E1}"/>
              </a:ext>
            </a:extLst>
          </p:cNvPr>
          <p:cNvPicPr>
            <a:picLocks noGrp="1" noChangeAspect="1"/>
          </p:cNvPicPr>
          <p:nvPr>
            <p:ph sz="half" idx="13"/>
          </p:nvPr>
        </p:nvPicPr>
        <p:blipFill>
          <a:blip r:embed="rId3"/>
          <a:stretch>
            <a:fillRect/>
          </a:stretch>
        </p:blipFill>
        <p:spPr>
          <a:xfrm>
            <a:off x="6619206" y="1614558"/>
            <a:ext cx="5017184" cy="4685574"/>
          </a:xfrm>
          <a:prstGeom prst="rect">
            <a:avLst/>
          </a:prstGeom>
        </p:spPr>
      </p:pic>
    </p:spTree>
    <p:extLst>
      <p:ext uri="{BB962C8B-B14F-4D97-AF65-F5344CB8AC3E}">
        <p14:creationId xmlns:p14="http://schemas.microsoft.com/office/powerpoint/2010/main" val="2490550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24E3-66B0-4626-8D9D-281E3805DFCF}"/>
              </a:ext>
            </a:extLst>
          </p:cNvPr>
          <p:cNvSpPr>
            <a:spLocks noGrp="1"/>
          </p:cNvSpPr>
          <p:nvPr>
            <p:ph type="title"/>
          </p:nvPr>
        </p:nvSpPr>
        <p:spPr/>
        <p:txBody>
          <a:bodyPr/>
          <a:lstStyle/>
          <a:p>
            <a:r>
              <a:rPr lang="et-EE" dirty="0"/>
              <a:t>Rahulolu erinevate sõidukiliikidega  </a:t>
            </a:r>
          </a:p>
        </p:txBody>
      </p:sp>
      <p:sp>
        <p:nvSpPr>
          <p:cNvPr id="4" name="Content Placeholder 3">
            <a:extLst>
              <a:ext uri="{FF2B5EF4-FFF2-40B4-BE49-F238E27FC236}">
                <a16:creationId xmlns:a16="http://schemas.microsoft.com/office/drawing/2014/main" id="{22841ABF-FCA2-412C-908E-D03CABBAD1C3}"/>
              </a:ext>
            </a:extLst>
          </p:cNvPr>
          <p:cNvSpPr>
            <a:spLocks noGrp="1"/>
          </p:cNvSpPr>
          <p:nvPr>
            <p:ph sz="half" idx="1"/>
          </p:nvPr>
        </p:nvSpPr>
        <p:spPr>
          <a:xfrm>
            <a:off x="1124125" y="1499191"/>
            <a:ext cx="5038363" cy="4885901"/>
          </a:xfrm>
        </p:spPr>
        <p:txBody>
          <a:bodyPr/>
          <a:lstStyle/>
          <a:p>
            <a:r>
              <a:rPr lang="et-EE" dirty="0"/>
              <a:t>Sõiduvahendite omavahelises võrdluses paistab taas positiivselt  silma tramm, mis kogus kõige kõrgemad hinnangud.</a:t>
            </a:r>
          </a:p>
          <a:p>
            <a:r>
              <a:rPr lang="et-EE" dirty="0"/>
              <a:t>Troll ja buss pälvisid muidu üsna sarnaseid hinnanguid, kuid bussi puhul on jätkuvalt madalamalt hinnatud sõitjate hulka ja seekord jääb ka juhi käitumise hinne trammidele ja trollidele alla.</a:t>
            </a:r>
          </a:p>
          <a:p>
            <a:pPr marL="0" indent="0">
              <a:buNone/>
            </a:pPr>
            <a:endParaRPr lang="et-EE" dirty="0"/>
          </a:p>
        </p:txBody>
      </p:sp>
      <p:sp>
        <p:nvSpPr>
          <p:cNvPr id="6" name="Subtitle 3">
            <a:extLst>
              <a:ext uri="{FF2B5EF4-FFF2-40B4-BE49-F238E27FC236}">
                <a16:creationId xmlns:a16="http://schemas.microsoft.com/office/drawing/2014/main" id="{9F2250A7-F48B-407F-BF08-32F6ED00E0B5}"/>
              </a:ext>
            </a:extLst>
          </p:cNvPr>
          <p:cNvSpPr>
            <a:spLocks noGrp="1"/>
          </p:cNvSpPr>
          <p:nvPr>
            <p:ph type="subTitle" idx="14"/>
          </p:nvPr>
        </p:nvSpPr>
        <p:spPr>
          <a:xfrm>
            <a:off x="1301750" y="941388"/>
            <a:ext cx="10052050" cy="434975"/>
          </a:xfrm>
        </p:spPr>
        <p:txBody>
          <a:bodyPr/>
          <a:lstStyle/>
          <a:p>
            <a:r>
              <a:rPr lang="et-EE" dirty="0"/>
              <a:t>N=vastava liigi kasutajad </a:t>
            </a:r>
          </a:p>
          <a:p>
            <a:endParaRPr lang="et-EE" dirty="0"/>
          </a:p>
        </p:txBody>
      </p:sp>
      <p:pic>
        <p:nvPicPr>
          <p:cNvPr id="11" name="Content Placeholder 10">
            <a:extLst>
              <a:ext uri="{FF2B5EF4-FFF2-40B4-BE49-F238E27FC236}">
                <a16:creationId xmlns:a16="http://schemas.microsoft.com/office/drawing/2014/main" id="{34FD0B23-D476-46A6-8ED9-98CB9637A9E1}"/>
              </a:ext>
            </a:extLst>
          </p:cNvPr>
          <p:cNvPicPr>
            <a:picLocks noGrp="1" noChangeAspect="1"/>
          </p:cNvPicPr>
          <p:nvPr>
            <p:ph sz="half" idx="13"/>
          </p:nvPr>
        </p:nvPicPr>
        <p:blipFill>
          <a:blip r:embed="rId2"/>
          <a:stretch>
            <a:fillRect/>
          </a:stretch>
        </p:blipFill>
        <p:spPr>
          <a:xfrm>
            <a:off x="6197622" y="1153966"/>
            <a:ext cx="5584069" cy="5291362"/>
          </a:xfrm>
          <a:prstGeom prst="rect">
            <a:avLst/>
          </a:prstGeom>
        </p:spPr>
      </p:pic>
    </p:spTree>
    <p:extLst>
      <p:ext uri="{BB962C8B-B14F-4D97-AF65-F5344CB8AC3E}">
        <p14:creationId xmlns:p14="http://schemas.microsoft.com/office/powerpoint/2010/main" val="1408305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E0DB7-446A-4AAB-B7AB-5947C714FF9A}"/>
              </a:ext>
            </a:extLst>
          </p:cNvPr>
          <p:cNvSpPr>
            <a:spLocks noGrp="1"/>
          </p:cNvSpPr>
          <p:nvPr>
            <p:ph type="title"/>
          </p:nvPr>
        </p:nvSpPr>
        <p:spPr/>
        <p:txBody>
          <a:bodyPr/>
          <a:lstStyle/>
          <a:p>
            <a:r>
              <a:rPr lang="et-EE" dirty="0"/>
              <a:t>Puhtus ja heakord ühissõidukites, istmekatted</a:t>
            </a:r>
          </a:p>
        </p:txBody>
      </p:sp>
      <p:sp>
        <p:nvSpPr>
          <p:cNvPr id="3" name="Content Placeholder 2">
            <a:extLst>
              <a:ext uri="{FF2B5EF4-FFF2-40B4-BE49-F238E27FC236}">
                <a16:creationId xmlns:a16="http://schemas.microsoft.com/office/drawing/2014/main" id="{2CB96774-367A-4225-BD1F-85689A7EAF79}"/>
              </a:ext>
            </a:extLst>
          </p:cNvPr>
          <p:cNvSpPr>
            <a:spLocks noGrp="1"/>
          </p:cNvSpPr>
          <p:nvPr>
            <p:ph sz="half" idx="1"/>
          </p:nvPr>
        </p:nvSpPr>
        <p:spPr/>
        <p:txBody>
          <a:bodyPr/>
          <a:lstStyle/>
          <a:p>
            <a:r>
              <a:rPr lang="et-EE" dirty="0"/>
              <a:t>Küsimus: TLT on alustanud parema puhtuse saavutamiseks bussides tekstiilistmekatete asendamist nahast kattematerjalidega. Kuidas suhtute sellesse?</a:t>
            </a:r>
          </a:p>
          <a:p>
            <a:r>
              <a:rPr lang="et-EE" dirty="0"/>
              <a:t>Rahvas on toodud uuenduse hästi vastu võtnud – seda pooldab kokku 77%. Vastu on 9% elanikest.</a:t>
            </a:r>
          </a:p>
          <a:p>
            <a:r>
              <a:rPr lang="et-EE" dirty="0"/>
              <a:t>Järgneval slaidil (slaid 36) vaatame hinnanguid sõidukite puhtusele sõidukiliikide lõikes.</a:t>
            </a:r>
          </a:p>
          <a:p>
            <a:r>
              <a:rPr lang="et-EE" dirty="0"/>
              <a:t>Selgub, et parima hinnangu pälvis puhtuse osas taas tramm – millega on rahul 80%, seejärel buss, mille puhtusega on rahul 73%. Trollide puhul on rahul 57%, kuid seal on taas suur hulk neid, kes ei oska hinnata.</a:t>
            </a:r>
          </a:p>
          <a:p>
            <a:r>
              <a:rPr lang="et-EE" dirty="0"/>
              <a:t>Skaala keskmised hinnangud näitavad, et võrreldes eelmise uuringuga on seekord bussi puhul tulemus puhtuse osas jäänud samaks, trammi ja trolli puhul on see aga veidi langenud.</a:t>
            </a:r>
          </a:p>
        </p:txBody>
      </p:sp>
      <p:pic>
        <p:nvPicPr>
          <p:cNvPr id="11" name="Content Placeholder 10">
            <a:extLst>
              <a:ext uri="{FF2B5EF4-FFF2-40B4-BE49-F238E27FC236}">
                <a16:creationId xmlns:a16="http://schemas.microsoft.com/office/drawing/2014/main" id="{2F214BDA-0A54-4EA7-836C-9F66B5C1944B}"/>
              </a:ext>
            </a:extLst>
          </p:cNvPr>
          <p:cNvPicPr>
            <a:picLocks noGrp="1" noChangeAspect="1"/>
          </p:cNvPicPr>
          <p:nvPr>
            <p:ph sz="half" idx="13"/>
          </p:nvPr>
        </p:nvPicPr>
        <p:blipFill>
          <a:blip r:embed="rId2"/>
          <a:stretch>
            <a:fillRect/>
          </a:stretch>
        </p:blipFill>
        <p:spPr>
          <a:xfrm>
            <a:off x="7366602" y="2474752"/>
            <a:ext cx="3660311" cy="2553622"/>
          </a:xfrm>
          <a:prstGeom prst="rect">
            <a:avLst/>
          </a:prstGeom>
        </p:spPr>
      </p:pic>
    </p:spTree>
    <p:extLst>
      <p:ext uri="{BB962C8B-B14F-4D97-AF65-F5344CB8AC3E}">
        <p14:creationId xmlns:p14="http://schemas.microsoft.com/office/powerpoint/2010/main" val="3785353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2D4E-1D26-48EF-8DFF-C4F40BA0B763}"/>
              </a:ext>
            </a:extLst>
          </p:cNvPr>
          <p:cNvSpPr>
            <a:spLocks noGrp="1"/>
          </p:cNvSpPr>
          <p:nvPr>
            <p:ph type="title"/>
          </p:nvPr>
        </p:nvSpPr>
        <p:spPr/>
        <p:txBody>
          <a:bodyPr/>
          <a:lstStyle/>
          <a:p>
            <a:r>
              <a:rPr lang="et-EE" dirty="0"/>
              <a:t>Puhtus ja heakord ühissõidukites </a:t>
            </a:r>
          </a:p>
        </p:txBody>
      </p:sp>
      <p:sp>
        <p:nvSpPr>
          <p:cNvPr id="5" name="Subtitle 4">
            <a:extLst>
              <a:ext uri="{FF2B5EF4-FFF2-40B4-BE49-F238E27FC236}">
                <a16:creationId xmlns:a16="http://schemas.microsoft.com/office/drawing/2014/main" id="{7FBDF873-57DB-433A-A962-94FEADACD2DB}"/>
              </a:ext>
            </a:extLst>
          </p:cNvPr>
          <p:cNvSpPr>
            <a:spLocks noGrp="1"/>
          </p:cNvSpPr>
          <p:nvPr>
            <p:ph type="subTitle" idx="14"/>
          </p:nvPr>
        </p:nvSpPr>
        <p:spPr/>
        <p:txBody>
          <a:bodyPr/>
          <a:lstStyle/>
          <a:p>
            <a:r>
              <a:rPr lang="et-EE" dirty="0"/>
              <a:t>N=361, kes kasutab ühistransporti</a:t>
            </a:r>
          </a:p>
          <a:p>
            <a:endParaRPr lang="et-EE" dirty="0"/>
          </a:p>
        </p:txBody>
      </p:sp>
      <p:pic>
        <p:nvPicPr>
          <p:cNvPr id="10" name="Content Placeholder 9">
            <a:extLst>
              <a:ext uri="{FF2B5EF4-FFF2-40B4-BE49-F238E27FC236}">
                <a16:creationId xmlns:a16="http://schemas.microsoft.com/office/drawing/2014/main" id="{32114709-3F1D-4811-BC3D-3CDD3ABE6B6B}"/>
              </a:ext>
            </a:extLst>
          </p:cNvPr>
          <p:cNvPicPr>
            <a:picLocks noGrp="1" noChangeAspect="1"/>
          </p:cNvPicPr>
          <p:nvPr>
            <p:ph sz="half" idx="1"/>
          </p:nvPr>
        </p:nvPicPr>
        <p:blipFill>
          <a:blip r:embed="rId2"/>
          <a:stretch>
            <a:fillRect/>
          </a:stretch>
        </p:blipFill>
        <p:spPr>
          <a:xfrm>
            <a:off x="287430" y="2461846"/>
            <a:ext cx="5875245" cy="2524069"/>
          </a:xfrm>
          <a:prstGeom prst="rect">
            <a:avLst/>
          </a:prstGeom>
        </p:spPr>
      </p:pic>
      <p:pic>
        <p:nvPicPr>
          <p:cNvPr id="17" name="Content Placeholder 16">
            <a:extLst>
              <a:ext uri="{FF2B5EF4-FFF2-40B4-BE49-F238E27FC236}">
                <a16:creationId xmlns:a16="http://schemas.microsoft.com/office/drawing/2014/main" id="{F872A86E-6EA2-4D92-8054-ADB20C817578}"/>
              </a:ext>
            </a:extLst>
          </p:cNvPr>
          <p:cNvPicPr>
            <a:picLocks noGrp="1" noChangeAspect="1"/>
          </p:cNvPicPr>
          <p:nvPr>
            <p:ph sz="half" idx="13"/>
          </p:nvPr>
        </p:nvPicPr>
        <p:blipFill>
          <a:blip r:embed="rId3"/>
          <a:stretch>
            <a:fillRect/>
          </a:stretch>
        </p:blipFill>
        <p:spPr>
          <a:xfrm>
            <a:off x="6390363" y="2192216"/>
            <a:ext cx="5241995" cy="2887740"/>
          </a:xfrm>
          <a:prstGeom prst="rect">
            <a:avLst/>
          </a:prstGeom>
        </p:spPr>
      </p:pic>
    </p:spTree>
    <p:extLst>
      <p:ext uri="{BB962C8B-B14F-4D97-AF65-F5344CB8AC3E}">
        <p14:creationId xmlns:p14="http://schemas.microsoft.com/office/powerpoint/2010/main" val="2897116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45A0-68A8-4D3C-9EAD-7E6B2F8F6F65}"/>
              </a:ext>
            </a:extLst>
          </p:cNvPr>
          <p:cNvSpPr>
            <a:spLocks noGrp="1"/>
          </p:cNvSpPr>
          <p:nvPr>
            <p:ph type="title"/>
          </p:nvPr>
        </p:nvSpPr>
        <p:spPr>
          <a:xfrm>
            <a:off x="1302488" y="231006"/>
            <a:ext cx="10051312" cy="651499"/>
          </a:xfrm>
        </p:spPr>
        <p:txBody>
          <a:bodyPr/>
          <a:lstStyle/>
          <a:p>
            <a:r>
              <a:rPr lang="et-EE" dirty="0"/>
              <a:t>Murekohad sõidukite puhtuse osas, uued istmekatted</a:t>
            </a:r>
          </a:p>
        </p:txBody>
      </p:sp>
      <p:sp>
        <p:nvSpPr>
          <p:cNvPr id="3" name="Content Placeholder 2">
            <a:extLst>
              <a:ext uri="{FF2B5EF4-FFF2-40B4-BE49-F238E27FC236}">
                <a16:creationId xmlns:a16="http://schemas.microsoft.com/office/drawing/2014/main" id="{07DC60CD-F26F-48B7-8F2D-CAA1A390D49F}"/>
              </a:ext>
            </a:extLst>
          </p:cNvPr>
          <p:cNvSpPr>
            <a:spLocks noGrp="1"/>
          </p:cNvSpPr>
          <p:nvPr>
            <p:ph sz="half" idx="1"/>
          </p:nvPr>
        </p:nvSpPr>
        <p:spPr>
          <a:xfrm>
            <a:off x="1115979" y="1871333"/>
            <a:ext cx="4860000" cy="4939777"/>
          </a:xfrm>
        </p:spPr>
        <p:txBody>
          <a:bodyPr/>
          <a:lstStyle/>
          <a:p>
            <a:r>
              <a:rPr lang="et-EE" dirty="0"/>
              <a:t>Puhtuse osas rahulolematud reisijad põhjendasid oma hinnanguid nii trammi, bussi kui trolli puhul</a:t>
            </a:r>
          </a:p>
          <a:p>
            <a:r>
              <a:rPr lang="et-EE" dirty="0"/>
              <a:t>Suurimaid puudujääke nähakse ka sel aastal istmete puhtuse osas, järgnevad määrdunud riietes kaassõitjad ja sõidukite põrandad.</a:t>
            </a:r>
          </a:p>
          <a:p>
            <a:r>
              <a:rPr lang="et-EE" dirty="0"/>
              <a:t>Võrreldes eelmise uuringuga on seekord veidi vähenenud määrdunud istmete ja määrdunud riietes kaassõitjate nimetamine ning see kehtib kõigi sõidukiliikide puhul.</a:t>
            </a:r>
          </a:p>
          <a:p>
            <a:r>
              <a:rPr lang="et-EE" dirty="0"/>
              <a:t>Sõidukite omavahelises võrdluses pälvis kõige vähem kriitikat trammide puhtus.</a:t>
            </a:r>
          </a:p>
        </p:txBody>
      </p:sp>
      <p:sp>
        <p:nvSpPr>
          <p:cNvPr id="5" name="Subtitle 4">
            <a:extLst>
              <a:ext uri="{FF2B5EF4-FFF2-40B4-BE49-F238E27FC236}">
                <a16:creationId xmlns:a16="http://schemas.microsoft.com/office/drawing/2014/main" id="{A5498D58-53FA-4E0D-A7C9-C218AF83BDAC}"/>
              </a:ext>
            </a:extLst>
          </p:cNvPr>
          <p:cNvSpPr>
            <a:spLocks noGrp="1"/>
          </p:cNvSpPr>
          <p:nvPr>
            <p:ph type="subTitle" idx="14"/>
          </p:nvPr>
        </p:nvSpPr>
        <p:spPr>
          <a:xfrm>
            <a:off x="1302488" y="1158953"/>
            <a:ext cx="10051312" cy="435932"/>
          </a:xfrm>
        </p:spPr>
        <p:txBody>
          <a:bodyPr/>
          <a:lstStyle/>
          <a:p>
            <a:r>
              <a:rPr lang="et-EE" dirty="0"/>
              <a:t>N=361, kes kasutab ühistransporti</a:t>
            </a:r>
          </a:p>
        </p:txBody>
      </p:sp>
      <p:pic>
        <p:nvPicPr>
          <p:cNvPr id="11" name="Content Placeholder 10">
            <a:extLst>
              <a:ext uri="{FF2B5EF4-FFF2-40B4-BE49-F238E27FC236}">
                <a16:creationId xmlns:a16="http://schemas.microsoft.com/office/drawing/2014/main" id="{14F2AB94-923B-4419-A38E-59E4B4B1052E}"/>
              </a:ext>
            </a:extLst>
          </p:cNvPr>
          <p:cNvPicPr>
            <a:picLocks noGrp="1" noChangeAspect="1"/>
          </p:cNvPicPr>
          <p:nvPr>
            <p:ph sz="half" idx="13"/>
          </p:nvPr>
        </p:nvPicPr>
        <p:blipFill>
          <a:blip r:embed="rId2"/>
          <a:stretch>
            <a:fillRect/>
          </a:stretch>
        </p:blipFill>
        <p:spPr>
          <a:xfrm>
            <a:off x="6585533" y="1376919"/>
            <a:ext cx="5045571" cy="4467205"/>
          </a:xfrm>
          <a:prstGeom prst="rect">
            <a:avLst/>
          </a:prstGeom>
        </p:spPr>
      </p:pic>
    </p:spTree>
    <p:extLst>
      <p:ext uri="{BB962C8B-B14F-4D97-AF65-F5344CB8AC3E}">
        <p14:creationId xmlns:p14="http://schemas.microsoft.com/office/powerpoint/2010/main" val="11095878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5758D7-FAB7-4AF8-9118-853689EF185B}"/>
              </a:ext>
            </a:extLst>
          </p:cNvPr>
          <p:cNvSpPr>
            <a:spLocks noGrp="1"/>
          </p:cNvSpPr>
          <p:nvPr>
            <p:ph sz="half" idx="1"/>
          </p:nvPr>
        </p:nvSpPr>
        <p:spPr>
          <a:xfrm>
            <a:off x="1302488" y="1514897"/>
            <a:ext cx="10051312" cy="4885901"/>
          </a:xfrm>
        </p:spPr>
        <p:txBody>
          <a:bodyPr/>
          <a:lstStyle/>
          <a:p>
            <a:r>
              <a:rPr lang="et-EE" dirty="0"/>
              <a:t>Sagedased sõitjad andsid oma hinnangud ka sõidukijuhtide sõiduoskusele ja teenindustasemele (slaidid 39-41).</a:t>
            </a:r>
          </a:p>
          <a:p>
            <a:r>
              <a:rPr lang="et-EE" dirty="0"/>
              <a:t>Üldises plaanis on näha, et sarnaselt varasemaga ei oska paljud vastajad seisukohta võtta juhtide suhtlemisoskuse, konfliktide lahendamise oskuse ega ootamatuste puhul teavitamise kohta. Kõige enam ollakse rahul taas trammijuhtidega. Bussijuhtide ja trollijuhtide puhul näeme küllaltki sarnaseid tulemusi.</a:t>
            </a:r>
          </a:p>
          <a:p>
            <a:r>
              <a:rPr lang="et-EE" dirty="0"/>
              <a:t>Sõitjad on suhteliselt hästi rahul bussi- ja trammijuhtide sõudustiiliga, kõigi juhtide käitumisega liiklussituatsioonis kui ka välimuse korrektsusega. Suhteliselt kõrget rahulolu näeme ka juhtide keeleoskuse ja suhtlemisoskuse puhul. Eeltoodust madalamalt hinnati ka seekord konfliktsituatsioonide lahendamise oskust ja sõitjate teavitamist ootamatuste puhul. </a:t>
            </a:r>
          </a:p>
          <a:p>
            <a:r>
              <a:rPr lang="et-EE" dirty="0"/>
              <a:t>Kõige enam negatiivseid hinnanguid pälvis trollijuhtide sõidustiili sujuvus (12% pole rahul) ja seejärel trollijuhtide käitumine liiklussituatsioonis (8% pole rahul). Muus osas näeme negatiivseid hinnanguid vaid paar protsendipunkti.</a:t>
            </a:r>
          </a:p>
          <a:p>
            <a:r>
              <a:rPr lang="et-EE" dirty="0"/>
              <a:t>Võrreldes eelmise uuringuga näeme kõigi sõidukiliikide puhul paranemistendentsi ning seda kõigi hinnatavate tegurite osas.</a:t>
            </a:r>
          </a:p>
        </p:txBody>
      </p:sp>
      <p:sp>
        <p:nvSpPr>
          <p:cNvPr id="3" name="Title 2">
            <a:extLst>
              <a:ext uri="{FF2B5EF4-FFF2-40B4-BE49-F238E27FC236}">
                <a16:creationId xmlns:a16="http://schemas.microsoft.com/office/drawing/2014/main" id="{D1F2EDCE-0E0B-4BB7-9BE4-2E4EA1F1F2B3}"/>
              </a:ext>
            </a:extLst>
          </p:cNvPr>
          <p:cNvSpPr>
            <a:spLocks noGrp="1"/>
          </p:cNvSpPr>
          <p:nvPr>
            <p:ph type="title"/>
          </p:nvPr>
        </p:nvSpPr>
        <p:spPr/>
        <p:txBody>
          <a:bodyPr/>
          <a:lstStyle/>
          <a:p>
            <a:r>
              <a:rPr lang="et-EE" dirty="0"/>
              <a:t>Sõidukijuhtide sõiduoskus ja teenindustase</a:t>
            </a:r>
          </a:p>
        </p:txBody>
      </p:sp>
      <p:sp>
        <p:nvSpPr>
          <p:cNvPr id="4" name="Subtitle 3">
            <a:extLst>
              <a:ext uri="{FF2B5EF4-FFF2-40B4-BE49-F238E27FC236}">
                <a16:creationId xmlns:a16="http://schemas.microsoft.com/office/drawing/2014/main" id="{C7B4580F-FE1E-4AC9-AB0F-7635B9D8C1F4}"/>
              </a:ext>
            </a:extLst>
          </p:cNvPr>
          <p:cNvSpPr>
            <a:spLocks noGrp="1"/>
          </p:cNvSpPr>
          <p:nvPr>
            <p:ph type="subTitle" idx="14"/>
          </p:nvPr>
        </p:nvSpPr>
        <p:spPr>
          <a:xfrm>
            <a:off x="1302488" y="940987"/>
            <a:ext cx="10051312" cy="435932"/>
          </a:xfrm>
        </p:spPr>
        <p:txBody>
          <a:bodyPr/>
          <a:lstStyle/>
          <a:p>
            <a:r>
              <a:rPr lang="et-EE" dirty="0"/>
              <a:t>N=361, kes kasutab ühistransporti</a:t>
            </a:r>
          </a:p>
        </p:txBody>
      </p:sp>
    </p:spTree>
    <p:extLst>
      <p:ext uri="{BB962C8B-B14F-4D97-AF65-F5344CB8AC3E}">
        <p14:creationId xmlns:p14="http://schemas.microsoft.com/office/powerpoint/2010/main" val="172231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45A0-68A8-4D3C-9EAD-7E6B2F8F6F65}"/>
              </a:ext>
            </a:extLst>
          </p:cNvPr>
          <p:cNvSpPr>
            <a:spLocks noGrp="1"/>
          </p:cNvSpPr>
          <p:nvPr>
            <p:ph type="title"/>
          </p:nvPr>
        </p:nvSpPr>
        <p:spPr/>
        <p:txBody>
          <a:bodyPr/>
          <a:lstStyle/>
          <a:p>
            <a:r>
              <a:rPr lang="et-EE" dirty="0"/>
              <a:t>Sõidukijuhtide sõiduoskus ja teenindustase</a:t>
            </a:r>
          </a:p>
        </p:txBody>
      </p:sp>
      <p:sp>
        <p:nvSpPr>
          <p:cNvPr id="5" name="Subtitle 4">
            <a:extLst>
              <a:ext uri="{FF2B5EF4-FFF2-40B4-BE49-F238E27FC236}">
                <a16:creationId xmlns:a16="http://schemas.microsoft.com/office/drawing/2014/main" id="{A5498D58-53FA-4E0D-A7C9-C218AF83BDAC}"/>
              </a:ext>
            </a:extLst>
          </p:cNvPr>
          <p:cNvSpPr>
            <a:spLocks noGrp="1"/>
          </p:cNvSpPr>
          <p:nvPr>
            <p:ph type="subTitle" idx="14"/>
          </p:nvPr>
        </p:nvSpPr>
        <p:spPr/>
        <p:txBody>
          <a:bodyPr/>
          <a:lstStyle/>
          <a:p>
            <a:r>
              <a:rPr lang="et-EE" dirty="0"/>
              <a:t>N=361, kes kasutab ühistransporti				Buss</a:t>
            </a:r>
          </a:p>
        </p:txBody>
      </p:sp>
      <p:pic>
        <p:nvPicPr>
          <p:cNvPr id="9" name="Content Placeholder 8">
            <a:extLst>
              <a:ext uri="{FF2B5EF4-FFF2-40B4-BE49-F238E27FC236}">
                <a16:creationId xmlns:a16="http://schemas.microsoft.com/office/drawing/2014/main" id="{E3663BC4-BF0D-4EBC-B0BA-B61A7FB2DD49}"/>
              </a:ext>
            </a:extLst>
          </p:cNvPr>
          <p:cNvPicPr>
            <a:picLocks noGrp="1" noChangeAspect="1"/>
          </p:cNvPicPr>
          <p:nvPr>
            <p:ph sz="half" idx="1"/>
          </p:nvPr>
        </p:nvPicPr>
        <p:blipFill>
          <a:blip r:embed="rId2"/>
          <a:stretch>
            <a:fillRect/>
          </a:stretch>
        </p:blipFill>
        <p:spPr>
          <a:xfrm>
            <a:off x="1114896" y="1435401"/>
            <a:ext cx="5047780" cy="4833788"/>
          </a:xfrm>
          <a:prstGeom prst="rect">
            <a:avLst/>
          </a:prstGeom>
        </p:spPr>
      </p:pic>
      <p:pic>
        <p:nvPicPr>
          <p:cNvPr id="15" name="Content Placeholder 14">
            <a:extLst>
              <a:ext uri="{FF2B5EF4-FFF2-40B4-BE49-F238E27FC236}">
                <a16:creationId xmlns:a16="http://schemas.microsoft.com/office/drawing/2014/main" id="{5B1E8D10-03FE-4BCE-B922-80783B74788C}"/>
              </a:ext>
            </a:extLst>
          </p:cNvPr>
          <p:cNvPicPr>
            <a:picLocks noGrp="1" noChangeAspect="1"/>
          </p:cNvPicPr>
          <p:nvPr>
            <p:ph sz="half" idx="13"/>
          </p:nvPr>
        </p:nvPicPr>
        <p:blipFill>
          <a:blip r:embed="rId3"/>
          <a:stretch>
            <a:fillRect/>
          </a:stretch>
        </p:blipFill>
        <p:spPr>
          <a:xfrm>
            <a:off x="6315378" y="1699846"/>
            <a:ext cx="5543105" cy="3991469"/>
          </a:xfrm>
          <a:prstGeom prst="rect">
            <a:avLst/>
          </a:prstGeom>
        </p:spPr>
      </p:pic>
    </p:spTree>
    <p:extLst>
      <p:ext uri="{BB962C8B-B14F-4D97-AF65-F5344CB8AC3E}">
        <p14:creationId xmlns:p14="http://schemas.microsoft.com/office/powerpoint/2010/main" val="1988757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5758D7-FAB7-4AF8-9118-853689EF185B}"/>
              </a:ext>
            </a:extLst>
          </p:cNvPr>
          <p:cNvSpPr>
            <a:spLocks noGrp="1"/>
          </p:cNvSpPr>
          <p:nvPr>
            <p:ph sz="half" idx="1"/>
          </p:nvPr>
        </p:nvSpPr>
        <p:spPr>
          <a:xfrm>
            <a:off x="1302488" y="1238251"/>
            <a:ext cx="10051312" cy="5146842"/>
          </a:xfrm>
        </p:spPr>
        <p:txBody>
          <a:bodyPr>
            <a:normAutofit/>
          </a:bodyPr>
          <a:lstStyle/>
          <a:p>
            <a:r>
              <a:rPr lang="et-EE" dirty="0"/>
              <a:t>Ühistransporti kasutab 76% tallinlastest. Võrreldes eelmise uuringuga (2018) on Tallinnas põhiliselt ühistranspordi kasutajate osakaal vähenenud, põhiliselt jalgsi ja autoga liiklejate osakaalud aga suurenenud. </a:t>
            </a:r>
          </a:p>
          <a:p>
            <a:r>
              <a:rPr lang="et-EE" dirty="0"/>
              <a:t>Kõige sagedasema kasutusega ühistranspordiliik Tallinnas on jätkuvalt buss, millel on igapäevaseid kasutajaid 36%. Järgnevad troll (10%) ja tramm (9%).</a:t>
            </a:r>
          </a:p>
          <a:p>
            <a:r>
              <a:rPr lang="et-EE" dirty="0"/>
              <a:t>Kui valdavalt on sõitjad eelistanud sihtkohta jõudmiseks võimalusel kasutada bussi, eelmise uuringu ajal oli tulemus bussi ja trammi puhul võrdne, siis sel korral on taas eelistus kaldunud  busside poole (eelistajaid 62%). </a:t>
            </a:r>
          </a:p>
          <a:p>
            <a:r>
              <a:rPr lang="et-EE" dirty="0"/>
              <a:t>Rahulolu Tallinna ühistranspordiga on kõrge - 82% ühistranspordi kasutajatest on sellega rahu. Viimasel viiel aastal üldine rahulolu muutunud ei ole ning tulemus on jätkuvalt samal tasemel. Keskmine rahulolunäitaja on 4,09.</a:t>
            </a:r>
          </a:p>
          <a:p>
            <a:r>
              <a:rPr lang="et-EE" dirty="0"/>
              <a:t>Tallinna ühistranspordikasutajatest pooldab elektribusse 70%, uute trammiühenduste rajamist 67% ja biogaasi kasutavaid busse 61%. Mõnevõrra ükskõiksem on suhtumine tasuta WIFI olemasolusse – seda pooldab 40%, kuid 50% on erapooletud. </a:t>
            </a:r>
          </a:p>
          <a:p>
            <a:r>
              <a:rPr lang="et-EE" dirty="0"/>
              <a:t>Infot ühissõidukite kohta eelistatakse peamiselt saada peatuses olevatelt ekraanidelt (54%), mobiiltelefoni vastavat rakendust eelistab 26%. Peatuses olevatelt trükitud infotahvlitelt soovib infot saada 14% vastanutest.</a:t>
            </a:r>
          </a:p>
          <a:p>
            <a:r>
              <a:rPr lang="et-EE" dirty="0"/>
              <a:t>Ühissõidukite liikumise kohta soovib saada infot reaalajas 79% ning vaid 9% ei pea seda oluliseks. Kõige sagedamini pakub see info huvi vanuserühmadele 15-19a. (98%) ja 40-49a. (93%). Ühistranspordi liiniinfo viimist telefoniäppi peab oluliseks 65% ühistranspordikasutajatest, sh 30% väga oluliseks. 26% seda aga oluliseks ei pea.</a:t>
            </a:r>
          </a:p>
          <a:p>
            <a:r>
              <a:rPr lang="et-EE" dirty="0"/>
              <a:t>Ühistranspordi puhul juba aastaid kõige olulisemaks aspektiks peetud sõiduplaanist kinnipidamine osutus tähtsaimaks ka seekord. Järgnevad sõiduki puhtus ja parajad sõiduintervallid.</a:t>
            </a:r>
          </a:p>
          <a:p>
            <a:endParaRPr lang="et-EE" dirty="0"/>
          </a:p>
          <a:p>
            <a:pPr marL="0" indent="0">
              <a:buNone/>
            </a:pPr>
            <a:endParaRPr lang="et-EE" dirty="0"/>
          </a:p>
          <a:p>
            <a:endParaRPr lang="et-EE" dirty="0"/>
          </a:p>
          <a:p>
            <a:endParaRPr lang="et-EE" dirty="0"/>
          </a:p>
        </p:txBody>
      </p:sp>
      <p:sp>
        <p:nvSpPr>
          <p:cNvPr id="3" name="Title 2">
            <a:extLst>
              <a:ext uri="{FF2B5EF4-FFF2-40B4-BE49-F238E27FC236}">
                <a16:creationId xmlns:a16="http://schemas.microsoft.com/office/drawing/2014/main" id="{D1F2EDCE-0E0B-4BB7-9BE4-2E4EA1F1F2B3}"/>
              </a:ext>
            </a:extLst>
          </p:cNvPr>
          <p:cNvSpPr>
            <a:spLocks noGrp="1"/>
          </p:cNvSpPr>
          <p:nvPr>
            <p:ph type="title"/>
          </p:nvPr>
        </p:nvSpPr>
        <p:spPr/>
        <p:txBody>
          <a:bodyPr/>
          <a:lstStyle/>
          <a:p>
            <a:r>
              <a:rPr lang="et-EE" dirty="0"/>
              <a:t>Lühikokkuvõte</a:t>
            </a:r>
          </a:p>
        </p:txBody>
      </p:sp>
    </p:spTree>
    <p:extLst>
      <p:ext uri="{BB962C8B-B14F-4D97-AF65-F5344CB8AC3E}">
        <p14:creationId xmlns:p14="http://schemas.microsoft.com/office/powerpoint/2010/main" val="6547671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45A0-68A8-4D3C-9EAD-7E6B2F8F6F65}"/>
              </a:ext>
            </a:extLst>
          </p:cNvPr>
          <p:cNvSpPr>
            <a:spLocks noGrp="1"/>
          </p:cNvSpPr>
          <p:nvPr>
            <p:ph type="title"/>
          </p:nvPr>
        </p:nvSpPr>
        <p:spPr/>
        <p:txBody>
          <a:bodyPr/>
          <a:lstStyle/>
          <a:p>
            <a:r>
              <a:rPr lang="et-EE" dirty="0"/>
              <a:t>Sõidukijuhtide sõiduoskus ja teenindustase</a:t>
            </a:r>
          </a:p>
        </p:txBody>
      </p:sp>
      <p:sp>
        <p:nvSpPr>
          <p:cNvPr id="5" name="Subtitle 4">
            <a:extLst>
              <a:ext uri="{FF2B5EF4-FFF2-40B4-BE49-F238E27FC236}">
                <a16:creationId xmlns:a16="http://schemas.microsoft.com/office/drawing/2014/main" id="{A5498D58-53FA-4E0D-A7C9-C218AF83BDAC}"/>
              </a:ext>
            </a:extLst>
          </p:cNvPr>
          <p:cNvSpPr>
            <a:spLocks noGrp="1"/>
          </p:cNvSpPr>
          <p:nvPr>
            <p:ph type="subTitle" idx="14"/>
          </p:nvPr>
        </p:nvSpPr>
        <p:spPr/>
        <p:txBody>
          <a:bodyPr/>
          <a:lstStyle/>
          <a:p>
            <a:r>
              <a:rPr lang="et-EE" dirty="0"/>
              <a:t>Tramm								Troll</a:t>
            </a:r>
          </a:p>
        </p:txBody>
      </p:sp>
      <p:pic>
        <p:nvPicPr>
          <p:cNvPr id="10" name="Content Placeholder 9">
            <a:extLst>
              <a:ext uri="{FF2B5EF4-FFF2-40B4-BE49-F238E27FC236}">
                <a16:creationId xmlns:a16="http://schemas.microsoft.com/office/drawing/2014/main" id="{35B0BB8A-EB92-4F0E-86FD-8E8F01D54464}"/>
              </a:ext>
            </a:extLst>
          </p:cNvPr>
          <p:cNvPicPr>
            <a:picLocks noGrp="1" noChangeAspect="1"/>
          </p:cNvPicPr>
          <p:nvPr>
            <p:ph sz="half" idx="1"/>
          </p:nvPr>
        </p:nvPicPr>
        <p:blipFill>
          <a:blip r:embed="rId2"/>
          <a:stretch>
            <a:fillRect/>
          </a:stretch>
        </p:blipFill>
        <p:spPr>
          <a:xfrm>
            <a:off x="622813" y="1805354"/>
            <a:ext cx="5719372" cy="4243754"/>
          </a:xfrm>
          <a:prstGeom prst="rect">
            <a:avLst/>
          </a:prstGeom>
        </p:spPr>
      </p:pic>
      <p:pic>
        <p:nvPicPr>
          <p:cNvPr id="17" name="Content Placeholder 16">
            <a:extLst>
              <a:ext uri="{FF2B5EF4-FFF2-40B4-BE49-F238E27FC236}">
                <a16:creationId xmlns:a16="http://schemas.microsoft.com/office/drawing/2014/main" id="{158B7ED9-7B49-4DB1-B5FA-47DA5B084A61}"/>
              </a:ext>
            </a:extLst>
          </p:cNvPr>
          <p:cNvPicPr>
            <a:picLocks noGrp="1" noChangeAspect="1"/>
          </p:cNvPicPr>
          <p:nvPr>
            <p:ph sz="half" idx="13"/>
          </p:nvPr>
        </p:nvPicPr>
        <p:blipFill>
          <a:blip r:embed="rId3"/>
          <a:stretch>
            <a:fillRect/>
          </a:stretch>
        </p:blipFill>
        <p:spPr>
          <a:xfrm>
            <a:off x="6494463" y="1805355"/>
            <a:ext cx="5539070" cy="3974122"/>
          </a:xfrm>
          <a:prstGeom prst="rect">
            <a:avLst/>
          </a:prstGeom>
        </p:spPr>
      </p:pic>
    </p:spTree>
    <p:extLst>
      <p:ext uri="{BB962C8B-B14F-4D97-AF65-F5344CB8AC3E}">
        <p14:creationId xmlns:p14="http://schemas.microsoft.com/office/powerpoint/2010/main" val="38375809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F947B-6B69-4EEC-9D0C-787C1AB5B53A}"/>
              </a:ext>
            </a:extLst>
          </p:cNvPr>
          <p:cNvSpPr>
            <a:spLocks noGrp="1"/>
          </p:cNvSpPr>
          <p:nvPr>
            <p:ph type="title"/>
          </p:nvPr>
        </p:nvSpPr>
        <p:spPr/>
        <p:txBody>
          <a:bodyPr/>
          <a:lstStyle/>
          <a:p>
            <a:r>
              <a:rPr lang="et-EE" dirty="0"/>
              <a:t>Sõidukiliikide võrdlus juhtide teenindustaseme osas</a:t>
            </a:r>
          </a:p>
        </p:txBody>
      </p:sp>
      <p:sp>
        <p:nvSpPr>
          <p:cNvPr id="3" name="Content Placeholder 2">
            <a:extLst>
              <a:ext uri="{FF2B5EF4-FFF2-40B4-BE49-F238E27FC236}">
                <a16:creationId xmlns:a16="http://schemas.microsoft.com/office/drawing/2014/main" id="{6E94835F-2B71-4D46-B07C-2AFE8209DE39}"/>
              </a:ext>
            </a:extLst>
          </p:cNvPr>
          <p:cNvSpPr>
            <a:spLocks noGrp="1"/>
          </p:cNvSpPr>
          <p:nvPr>
            <p:ph sz="half" idx="1"/>
          </p:nvPr>
        </p:nvSpPr>
        <p:spPr/>
        <p:txBody>
          <a:bodyPr/>
          <a:lstStyle/>
          <a:p>
            <a:r>
              <a:rPr lang="et-EE" dirty="0"/>
              <a:t>Sõidkiliikide omavahelises võrdluses näeme sama tendentsi, mis uuringus varem – trammid on pälvinud ka juhtide tenindustasemele kõrgemad hinnangud, kui buss ja troll.</a:t>
            </a:r>
          </a:p>
        </p:txBody>
      </p:sp>
      <p:sp>
        <p:nvSpPr>
          <p:cNvPr id="5" name="Subtitle 4">
            <a:extLst>
              <a:ext uri="{FF2B5EF4-FFF2-40B4-BE49-F238E27FC236}">
                <a16:creationId xmlns:a16="http://schemas.microsoft.com/office/drawing/2014/main" id="{6697E3C0-32C0-43F6-BA39-5A38383BE96B}"/>
              </a:ext>
            </a:extLst>
          </p:cNvPr>
          <p:cNvSpPr>
            <a:spLocks noGrp="1"/>
          </p:cNvSpPr>
          <p:nvPr>
            <p:ph type="subTitle" idx="14"/>
          </p:nvPr>
        </p:nvSpPr>
        <p:spPr/>
        <p:txBody>
          <a:bodyPr/>
          <a:lstStyle/>
          <a:p>
            <a:r>
              <a:rPr lang="et-EE" dirty="0"/>
              <a:t>N=361, kes kasutab ühistransporti	</a:t>
            </a:r>
          </a:p>
        </p:txBody>
      </p:sp>
      <p:pic>
        <p:nvPicPr>
          <p:cNvPr id="9" name="Content Placeholder 8">
            <a:extLst>
              <a:ext uri="{FF2B5EF4-FFF2-40B4-BE49-F238E27FC236}">
                <a16:creationId xmlns:a16="http://schemas.microsoft.com/office/drawing/2014/main" id="{1CD18948-60CF-40AB-92A3-F5A90CBE02D1}"/>
              </a:ext>
            </a:extLst>
          </p:cNvPr>
          <p:cNvPicPr>
            <a:picLocks noGrp="1" noChangeAspect="1"/>
          </p:cNvPicPr>
          <p:nvPr>
            <p:ph sz="half" idx="13"/>
          </p:nvPr>
        </p:nvPicPr>
        <p:blipFill>
          <a:blip r:embed="rId2"/>
          <a:stretch>
            <a:fillRect/>
          </a:stretch>
        </p:blipFill>
        <p:spPr>
          <a:xfrm>
            <a:off x="6049287" y="1875693"/>
            <a:ext cx="5881873" cy="4041320"/>
          </a:xfrm>
          <a:prstGeom prst="rect">
            <a:avLst/>
          </a:prstGeom>
        </p:spPr>
      </p:pic>
    </p:spTree>
    <p:extLst>
      <p:ext uri="{BB962C8B-B14F-4D97-AF65-F5344CB8AC3E}">
        <p14:creationId xmlns:p14="http://schemas.microsoft.com/office/powerpoint/2010/main" val="19814624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24E3-66B0-4626-8D9D-281E3805DFCF}"/>
              </a:ext>
            </a:extLst>
          </p:cNvPr>
          <p:cNvSpPr>
            <a:spLocks noGrp="1"/>
          </p:cNvSpPr>
          <p:nvPr>
            <p:ph type="title"/>
          </p:nvPr>
        </p:nvSpPr>
        <p:spPr/>
        <p:txBody>
          <a:bodyPr/>
          <a:lstStyle/>
          <a:p>
            <a:r>
              <a:rPr lang="et-EE" dirty="0"/>
              <a:t>TLT poolt edastatava info piisavus, lisainfo vajadus</a:t>
            </a:r>
          </a:p>
        </p:txBody>
      </p:sp>
      <p:sp>
        <p:nvSpPr>
          <p:cNvPr id="7" name="Content Placeholder 6">
            <a:extLst>
              <a:ext uri="{FF2B5EF4-FFF2-40B4-BE49-F238E27FC236}">
                <a16:creationId xmlns:a16="http://schemas.microsoft.com/office/drawing/2014/main" id="{E2725E45-293B-4C7D-99B8-6552D0E95A53}"/>
              </a:ext>
            </a:extLst>
          </p:cNvPr>
          <p:cNvSpPr>
            <a:spLocks noGrp="1"/>
          </p:cNvSpPr>
          <p:nvPr>
            <p:ph sz="half" idx="1"/>
          </p:nvPr>
        </p:nvSpPr>
        <p:spPr/>
        <p:txBody>
          <a:bodyPr>
            <a:normAutofit/>
          </a:bodyPr>
          <a:lstStyle/>
          <a:p>
            <a:r>
              <a:rPr lang="et-EE" dirty="0"/>
              <a:t>Küsimus: Kas info, mida edastab Tallinna Linnatranspordi AS oma teenuste kohta, on Teie arvates piisav?</a:t>
            </a:r>
          </a:p>
          <a:p>
            <a:r>
              <a:rPr lang="et-EE" dirty="0"/>
              <a:t>72% arvates on seda piisavalt ning 5% arvates on vähevõitu. 23% ei oska vastata.</a:t>
            </a:r>
          </a:p>
          <a:p>
            <a:r>
              <a:rPr lang="et-EE" dirty="0"/>
              <a:t>Võrreldes eelmise aastaga on rahulolu nüüd paranenud. </a:t>
            </a:r>
          </a:p>
          <a:p>
            <a:r>
              <a:rPr lang="et-EE" dirty="0"/>
              <a:t>Linnaosade seas paistab kõige kõrgema tulemusega silma seekord Nõmme linnaosa (84% piisav).</a:t>
            </a:r>
          </a:p>
          <a:p>
            <a:r>
              <a:rPr lang="et-EE" dirty="0"/>
              <a:t>Kõige madalamalt hindavad info piisavust need vastajad, kes on rahulolematud või ei oska hinnata kogu Tallinna ühistranspordi korraldust (60% piisav).</a:t>
            </a:r>
          </a:p>
          <a:p>
            <a:r>
              <a:rPr lang="et-EE" dirty="0"/>
              <a:t>Küsimus: Millisest infost on puudus?</a:t>
            </a:r>
          </a:p>
          <a:p>
            <a:r>
              <a:rPr lang="et-EE" dirty="0"/>
              <a:t>Küsiti lisainfot avariide puhul – juht ei suhtle, ei ütle midagi avariide puhul. Teiseks sooviti infot ümbersõitude puhul (mainiti mitmel korral). Kahel korral kurdeti aegunud graafikute üle peatustes või et mõnel pool need puuduvad üldse. </a:t>
            </a:r>
          </a:p>
        </p:txBody>
      </p:sp>
      <p:sp>
        <p:nvSpPr>
          <p:cNvPr id="6" name="Subtitle 3">
            <a:extLst>
              <a:ext uri="{FF2B5EF4-FFF2-40B4-BE49-F238E27FC236}">
                <a16:creationId xmlns:a16="http://schemas.microsoft.com/office/drawing/2014/main" id="{19410193-09FD-4EFA-8C30-0C3C9859A6CF}"/>
              </a:ext>
            </a:extLst>
          </p:cNvPr>
          <p:cNvSpPr>
            <a:spLocks noGrp="1"/>
          </p:cNvSpPr>
          <p:nvPr>
            <p:ph type="subTitle" idx="14"/>
          </p:nvPr>
        </p:nvSpPr>
        <p:spPr>
          <a:xfrm>
            <a:off x="1301750" y="941388"/>
            <a:ext cx="10052050" cy="434975"/>
          </a:xfrm>
        </p:spPr>
        <p:txBody>
          <a:bodyPr/>
          <a:lstStyle/>
          <a:p>
            <a:r>
              <a:rPr lang="et-EE" dirty="0"/>
              <a:t>N=361, kes kasutab ühistransporti</a:t>
            </a:r>
          </a:p>
          <a:p>
            <a:endParaRPr lang="et-EE" dirty="0"/>
          </a:p>
        </p:txBody>
      </p:sp>
      <p:pic>
        <p:nvPicPr>
          <p:cNvPr id="11" name="Content Placeholder 10">
            <a:extLst>
              <a:ext uri="{FF2B5EF4-FFF2-40B4-BE49-F238E27FC236}">
                <a16:creationId xmlns:a16="http://schemas.microsoft.com/office/drawing/2014/main" id="{E6776200-2CF2-4067-83B6-57F692A2FE57}"/>
              </a:ext>
            </a:extLst>
          </p:cNvPr>
          <p:cNvPicPr>
            <a:picLocks noGrp="1" noChangeAspect="1"/>
          </p:cNvPicPr>
          <p:nvPr>
            <p:ph sz="half" idx="13"/>
          </p:nvPr>
        </p:nvPicPr>
        <p:blipFill>
          <a:blip r:embed="rId2"/>
          <a:stretch>
            <a:fillRect/>
          </a:stretch>
        </p:blipFill>
        <p:spPr>
          <a:xfrm>
            <a:off x="6109389" y="1315607"/>
            <a:ext cx="5828658" cy="4885901"/>
          </a:xfrm>
          <a:prstGeom prst="rect">
            <a:avLst/>
          </a:prstGeom>
        </p:spPr>
      </p:pic>
    </p:spTree>
    <p:extLst>
      <p:ext uri="{BB962C8B-B14F-4D97-AF65-F5344CB8AC3E}">
        <p14:creationId xmlns:p14="http://schemas.microsoft.com/office/powerpoint/2010/main" val="30153655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45A0-68A8-4D3C-9EAD-7E6B2F8F6F65}"/>
              </a:ext>
            </a:extLst>
          </p:cNvPr>
          <p:cNvSpPr>
            <a:spLocks noGrp="1"/>
          </p:cNvSpPr>
          <p:nvPr>
            <p:ph type="title"/>
          </p:nvPr>
        </p:nvSpPr>
        <p:spPr/>
        <p:txBody>
          <a:bodyPr/>
          <a:lstStyle/>
          <a:p>
            <a:r>
              <a:rPr lang="et-EE" dirty="0"/>
              <a:t>Vajadus uue ühistranspordiliini järele</a:t>
            </a:r>
          </a:p>
        </p:txBody>
      </p:sp>
      <p:sp>
        <p:nvSpPr>
          <p:cNvPr id="3" name="Content Placeholder 2">
            <a:extLst>
              <a:ext uri="{FF2B5EF4-FFF2-40B4-BE49-F238E27FC236}">
                <a16:creationId xmlns:a16="http://schemas.microsoft.com/office/drawing/2014/main" id="{07DC60CD-F26F-48B7-8F2D-CAA1A390D49F}"/>
              </a:ext>
            </a:extLst>
          </p:cNvPr>
          <p:cNvSpPr>
            <a:spLocks noGrp="1"/>
          </p:cNvSpPr>
          <p:nvPr>
            <p:ph sz="half" idx="1"/>
          </p:nvPr>
        </p:nvSpPr>
        <p:spPr/>
        <p:txBody>
          <a:bodyPr/>
          <a:lstStyle/>
          <a:p>
            <a:r>
              <a:rPr lang="et-EE" dirty="0"/>
              <a:t>Uuringu põhjal on seekord vähenenud vastajate hulk, kelle hinnangul oleks vaja Tallinnas uut ühistranspordiliini – viimati oli vajadus 23%, nüüd 17%.</a:t>
            </a:r>
          </a:p>
          <a:p>
            <a:r>
              <a:rPr lang="et-EE" dirty="0"/>
              <a:t>Keskmisest sagedamini märgiti uue liini vajadust taas Põhja-Tallinna linnaosas ning ka Haaberstis.</a:t>
            </a:r>
          </a:p>
          <a:p>
            <a:endParaRPr lang="et-EE" dirty="0"/>
          </a:p>
          <a:p>
            <a:r>
              <a:rPr lang="et-EE" dirty="0"/>
              <a:t>Järgmises küsimuses täpsustati avatud kujul, millist liini vastaja silmas peab.  Selgus, et taas nimetati väga palju erinevaid liine. Mitmel korral nimetati järgmisi liine:</a:t>
            </a:r>
          </a:p>
          <a:p>
            <a:pPr lvl="1"/>
            <a:r>
              <a:rPr lang="et-EE" dirty="0"/>
              <a:t>Tramm Jürisse</a:t>
            </a:r>
          </a:p>
          <a:p>
            <a:pPr lvl="1"/>
            <a:r>
              <a:rPr lang="et-EE" dirty="0"/>
              <a:t>Tramm sadamasse</a:t>
            </a:r>
          </a:p>
          <a:p>
            <a:pPr lvl="1"/>
            <a:r>
              <a:rPr lang="et-EE" dirty="0"/>
              <a:t>Kesklinn Pikaliiva</a:t>
            </a:r>
          </a:p>
          <a:p>
            <a:pPr lvl="1"/>
            <a:r>
              <a:rPr lang="et-EE" dirty="0"/>
              <a:t>Kopli-Õismäe</a:t>
            </a:r>
          </a:p>
        </p:txBody>
      </p:sp>
      <p:sp>
        <p:nvSpPr>
          <p:cNvPr id="5" name="Subtitle 4">
            <a:extLst>
              <a:ext uri="{FF2B5EF4-FFF2-40B4-BE49-F238E27FC236}">
                <a16:creationId xmlns:a16="http://schemas.microsoft.com/office/drawing/2014/main" id="{A5498D58-53FA-4E0D-A7C9-C218AF83BDAC}"/>
              </a:ext>
            </a:extLst>
          </p:cNvPr>
          <p:cNvSpPr>
            <a:spLocks noGrp="1"/>
          </p:cNvSpPr>
          <p:nvPr>
            <p:ph type="subTitle" idx="14"/>
          </p:nvPr>
        </p:nvSpPr>
        <p:spPr/>
        <p:txBody>
          <a:bodyPr/>
          <a:lstStyle/>
          <a:p>
            <a:r>
              <a:rPr lang="et-EE" dirty="0"/>
              <a:t>N=361, kes kasutab ühistransporti</a:t>
            </a:r>
          </a:p>
          <a:p>
            <a:endParaRPr lang="et-EE" dirty="0"/>
          </a:p>
        </p:txBody>
      </p:sp>
      <p:pic>
        <p:nvPicPr>
          <p:cNvPr id="11" name="Content Placeholder 10">
            <a:extLst>
              <a:ext uri="{FF2B5EF4-FFF2-40B4-BE49-F238E27FC236}">
                <a16:creationId xmlns:a16="http://schemas.microsoft.com/office/drawing/2014/main" id="{D71D4230-59F2-485D-B5D2-C6B65DA74F7A}"/>
              </a:ext>
            </a:extLst>
          </p:cNvPr>
          <p:cNvPicPr>
            <a:picLocks noGrp="1" noChangeAspect="1"/>
          </p:cNvPicPr>
          <p:nvPr>
            <p:ph sz="half" idx="13"/>
          </p:nvPr>
        </p:nvPicPr>
        <p:blipFill>
          <a:blip r:embed="rId2"/>
          <a:stretch>
            <a:fillRect/>
          </a:stretch>
        </p:blipFill>
        <p:spPr>
          <a:xfrm>
            <a:off x="6162488" y="1653257"/>
            <a:ext cx="5496869" cy="3297755"/>
          </a:xfrm>
          <a:prstGeom prst="rect">
            <a:avLst/>
          </a:prstGeom>
        </p:spPr>
      </p:pic>
    </p:spTree>
    <p:extLst>
      <p:ext uri="{BB962C8B-B14F-4D97-AF65-F5344CB8AC3E}">
        <p14:creationId xmlns:p14="http://schemas.microsoft.com/office/powerpoint/2010/main" val="42307812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CAE23-289A-46CA-A4CE-F5E6E85C17B6}"/>
              </a:ext>
            </a:extLst>
          </p:cNvPr>
          <p:cNvSpPr>
            <a:spLocks noGrp="1"/>
          </p:cNvSpPr>
          <p:nvPr>
            <p:ph type="title"/>
          </p:nvPr>
        </p:nvSpPr>
        <p:spPr/>
        <p:txBody>
          <a:bodyPr/>
          <a:lstStyle/>
          <a:p>
            <a:r>
              <a:rPr lang="et-EE" dirty="0"/>
              <a:t>Kesklinnast lähtuvad trammiliinid</a:t>
            </a:r>
          </a:p>
        </p:txBody>
      </p:sp>
      <p:sp>
        <p:nvSpPr>
          <p:cNvPr id="3" name="Content Placeholder 2">
            <a:extLst>
              <a:ext uri="{FF2B5EF4-FFF2-40B4-BE49-F238E27FC236}">
                <a16:creationId xmlns:a16="http://schemas.microsoft.com/office/drawing/2014/main" id="{BC49FBDF-6DFB-425D-9847-9B0590063BAD}"/>
              </a:ext>
            </a:extLst>
          </p:cNvPr>
          <p:cNvSpPr>
            <a:spLocks noGrp="1"/>
          </p:cNvSpPr>
          <p:nvPr>
            <p:ph sz="half" idx="1"/>
          </p:nvPr>
        </p:nvSpPr>
        <p:spPr/>
        <p:txBody>
          <a:bodyPr/>
          <a:lstStyle/>
          <a:p>
            <a:r>
              <a:rPr lang="et-EE" dirty="0"/>
              <a:t>Vastajatele pakuti välja kaheksa võimalikku uut trammiliini, mis algaksid kesklinnast, ning paluti märkida oma eelistus.</a:t>
            </a:r>
          </a:p>
          <a:p>
            <a:r>
              <a:rPr lang="et-EE" dirty="0"/>
              <a:t>Võrdselt pooldajaid kogus Kesklinna-Lasnamäe ja Kesklinna-Mustamäe liinid. Rohkem eelistajaid oli veel Kesklinna-Viimsi ja Kesklinn-Õismäe-Tabasalu liinil.</a:t>
            </a:r>
          </a:p>
        </p:txBody>
      </p:sp>
      <p:sp>
        <p:nvSpPr>
          <p:cNvPr id="5" name="Subtitle 4">
            <a:extLst>
              <a:ext uri="{FF2B5EF4-FFF2-40B4-BE49-F238E27FC236}">
                <a16:creationId xmlns:a16="http://schemas.microsoft.com/office/drawing/2014/main" id="{854DFD9A-DEEE-4F7D-984C-79B5F901C50F}"/>
              </a:ext>
            </a:extLst>
          </p:cNvPr>
          <p:cNvSpPr>
            <a:spLocks noGrp="1"/>
          </p:cNvSpPr>
          <p:nvPr>
            <p:ph type="subTitle" idx="14"/>
          </p:nvPr>
        </p:nvSpPr>
        <p:spPr/>
        <p:txBody>
          <a:bodyPr/>
          <a:lstStyle/>
          <a:p>
            <a:r>
              <a:rPr lang="et-EE" dirty="0"/>
              <a:t>N=361, kes kasutab ühistransporti	</a:t>
            </a:r>
          </a:p>
        </p:txBody>
      </p:sp>
      <p:pic>
        <p:nvPicPr>
          <p:cNvPr id="9" name="Content Placeholder 8">
            <a:extLst>
              <a:ext uri="{FF2B5EF4-FFF2-40B4-BE49-F238E27FC236}">
                <a16:creationId xmlns:a16="http://schemas.microsoft.com/office/drawing/2014/main" id="{331023A3-654F-4896-A09C-C6EFB93C876B}"/>
              </a:ext>
            </a:extLst>
          </p:cNvPr>
          <p:cNvPicPr>
            <a:picLocks noGrp="1" noChangeAspect="1"/>
          </p:cNvPicPr>
          <p:nvPr>
            <p:ph sz="half" idx="13"/>
          </p:nvPr>
        </p:nvPicPr>
        <p:blipFill>
          <a:blip r:embed="rId2"/>
          <a:stretch>
            <a:fillRect/>
          </a:stretch>
        </p:blipFill>
        <p:spPr>
          <a:xfrm>
            <a:off x="6328144" y="1545789"/>
            <a:ext cx="4765191" cy="3766422"/>
          </a:xfrm>
          <a:prstGeom prst="rect">
            <a:avLst/>
          </a:prstGeom>
        </p:spPr>
      </p:pic>
    </p:spTree>
    <p:extLst>
      <p:ext uri="{BB962C8B-B14F-4D97-AF65-F5344CB8AC3E}">
        <p14:creationId xmlns:p14="http://schemas.microsoft.com/office/powerpoint/2010/main" val="42731273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5CE36-132E-40D9-9CF5-B9D09E37D8C3}"/>
              </a:ext>
            </a:extLst>
          </p:cNvPr>
          <p:cNvSpPr>
            <a:spLocks noGrp="1"/>
          </p:cNvSpPr>
          <p:nvPr>
            <p:ph type="title"/>
          </p:nvPr>
        </p:nvSpPr>
        <p:spPr/>
        <p:txBody>
          <a:bodyPr/>
          <a:lstStyle/>
          <a:p>
            <a:r>
              <a:rPr lang="et-EE" dirty="0"/>
              <a:t>Sadamasse kulgeva trammiliini toetus</a:t>
            </a:r>
          </a:p>
        </p:txBody>
      </p:sp>
      <p:sp>
        <p:nvSpPr>
          <p:cNvPr id="5" name="Subtitle 4">
            <a:extLst>
              <a:ext uri="{FF2B5EF4-FFF2-40B4-BE49-F238E27FC236}">
                <a16:creationId xmlns:a16="http://schemas.microsoft.com/office/drawing/2014/main" id="{D58DFC97-7D83-44C5-B205-C82C0FBBFDB7}"/>
              </a:ext>
            </a:extLst>
          </p:cNvPr>
          <p:cNvSpPr>
            <a:spLocks noGrp="1"/>
          </p:cNvSpPr>
          <p:nvPr>
            <p:ph type="subTitle" idx="14"/>
          </p:nvPr>
        </p:nvSpPr>
        <p:spPr>
          <a:xfrm>
            <a:off x="1302488" y="940987"/>
            <a:ext cx="10051312" cy="425303"/>
          </a:xfrm>
        </p:spPr>
        <p:txBody>
          <a:bodyPr/>
          <a:lstStyle/>
          <a:p>
            <a:r>
              <a:rPr lang="et-EE" dirty="0"/>
              <a:t>N=434, kes kasutab ühistransporti</a:t>
            </a:r>
          </a:p>
          <a:p>
            <a:endParaRPr lang="et-EE" dirty="0"/>
          </a:p>
        </p:txBody>
      </p:sp>
      <p:sp>
        <p:nvSpPr>
          <p:cNvPr id="6" name="Content Placeholder 2">
            <a:extLst>
              <a:ext uri="{FF2B5EF4-FFF2-40B4-BE49-F238E27FC236}">
                <a16:creationId xmlns:a16="http://schemas.microsoft.com/office/drawing/2014/main" id="{D096025A-3001-4080-BD4A-08A6AFF34300}"/>
              </a:ext>
            </a:extLst>
          </p:cNvPr>
          <p:cNvSpPr txBox="1">
            <a:spLocks/>
          </p:cNvSpPr>
          <p:nvPr/>
        </p:nvSpPr>
        <p:spPr>
          <a:xfrm>
            <a:off x="1302488" y="1499191"/>
            <a:ext cx="4860000" cy="4885901"/>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Tx/>
              <a:buBlip>
                <a:blip r:embed="rId2"/>
              </a:buBlip>
              <a:defRPr sz="1400" kern="1200" baseline="0">
                <a:solidFill>
                  <a:schemeClr val="tx2"/>
                </a:solidFill>
                <a:latin typeface="+mn-lt"/>
                <a:ea typeface="+mn-ea"/>
                <a:cs typeface="+mn-cs"/>
              </a:defRPr>
            </a:lvl1pPr>
            <a:lvl2pPr marL="685783" indent="-228594" algn="l" defTabSz="914377" rtl="0" eaLnBrk="1" latinLnBrk="0" hangingPunct="1">
              <a:lnSpc>
                <a:spcPct val="90000"/>
              </a:lnSpc>
              <a:spcBef>
                <a:spcPts val="500"/>
              </a:spcBef>
              <a:buFontTx/>
              <a:buBlip>
                <a:blip r:embed="rId2"/>
              </a:buBlip>
              <a:defRPr sz="1400" kern="1200" baseline="0">
                <a:solidFill>
                  <a:schemeClr val="tx2"/>
                </a:solidFill>
                <a:latin typeface="+mn-lt"/>
                <a:ea typeface="+mn-ea"/>
                <a:cs typeface="+mn-cs"/>
              </a:defRPr>
            </a:lvl2pPr>
            <a:lvl3pPr marL="1142971" indent="-228594" algn="l" defTabSz="914377" rtl="0" eaLnBrk="1" latinLnBrk="0" hangingPunct="1">
              <a:lnSpc>
                <a:spcPct val="90000"/>
              </a:lnSpc>
              <a:spcBef>
                <a:spcPts val="500"/>
              </a:spcBef>
              <a:buFontTx/>
              <a:buBlip>
                <a:blip r:embed="rId2"/>
              </a:buBlip>
              <a:defRPr sz="1400" kern="1200" baseline="0">
                <a:solidFill>
                  <a:schemeClr val="tx2"/>
                </a:solidFill>
                <a:latin typeface="+mn-lt"/>
                <a:ea typeface="+mn-ea"/>
                <a:cs typeface="+mn-cs"/>
              </a:defRPr>
            </a:lvl3pPr>
            <a:lvl4pPr marL="1600160" indent="-228594" algn="l" defTabSz="914377" rtl="0" eaLnBrk="1" latinLnBrk="0" hangingPunct="1">
              <a:lnSpc>
                <a:spcPct val="90000"/>
              </a:lnSpc>
              <a:spcBef>
                <a:spcPts val="500"/>
              </a:spcBef>
              <a:buFontTx/>
              <a:buBlip>
                <a:blip r:embed="rId2"/>
              </a:buBlip>
              <a:defRPr sz="1400" kern="1200" baseline="0">
                <a:solidFill>
                  <a:schemeClr val="tx2"/>
                </a:solidFill>
                <a:latin typeface="+mn-lt"/>
                <a:ea typeface="+mn-ea"/>
                <a:cs typeface="+mn-cs"/>
              </a:defRPr>
            </a:lvl4pPr>
            <a:lvl5pPr marL="2057349" indent="-228594" algn="l" defTabSz="914377" rtl="0" eaLnBrk="1" latinLnBrk="0" hangingPunct="1">
              <a:lnSpc>
                <a:spcPct val="90000"/>
              </a:lnSpc>
              <a:spcBef>
                <a:spcPts val="500"/>
              </a:spcBef>
              <a:buFontTx/>
              <a:buBlip>
                <a:blip r:embed="rId2"/>
              </a:buBlip>
              <a:defRPr sz="1400" kern="1200" baseline="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dirty="0"/>
              <a:t>Küsimus: Kas te pooldate trammiühenduse loomist sadamaga?</a:t>
            </a:r>
          </a:p>
          <a:p>
            <a:r>
              <a:rPr lang="et-EE" dirty="0"/>
              <a:t>Plaani kiidab heaks 78% vastanutest ja vaid 7% seda ei poolda.</a:t>
            </a:r>
          </a:p>
          <a:p>
            <a:r>
              <a:rPr lang="et-EE" dirty="0"/>
              <a:t>Toetus on püsinud kõrge ka varasemates uuringutes – eelmisel korral 72% ning aastal 2017 - 77%.</a:t>
            </a:r>
          </a:p>
          <a:p>
            <a:endParaRPr lang="et-EE" dirty="0"/>
          </a:p>
        </p:txBody>
      </p:sp>
      <p:pic>
        <p:nvPicPr>
          <p:cNvPr id="10" name="Picture 9">
            <a:extLst>
              <a:ext uri="{FF2B5EF4-FFF2-40B4-BE49-F238E27FC236}">
                <a16:creationId xmlns:a16="http://schemas.microsoft.com/office/drawing/2014/main" id="{C8310476-2C3D-447F-8AB3-BEA649BB7561}"/>
              </a:ext>
            </a:extLst>
          </p:cNvPr>
          <p:cNvPicPr>
            <a:picLocks noChangeAspect="1"/>
          </p:cNvPicPr>
          <p:nvPr/>
        </p:nvPicPr>
        <p:blipFill>
          <a:blip r:embed="rId3"/>
          <a:stretch>
            <a:fillRect/>
          </a:stretch>
        </p:blipFill>
        <p:spPr>
          <a:xfrm>
            <a:off x="6004145" y="1376919"/>
            <a:ext cx="4626454" cy="2671206"/>
          </a:xfrm>
          <a:prstGeom prst="rect">
            <a:avLst/>
          </a:prstGeom>
        </p:spPr>
      </p:pic>
    </p:spTree>
    <p:extLst>
      <p:ext uri="{BB962C8B-B14F-4D97-AF65-F5344CB8AC3E}">
        <p14:creationId xmlns:p14="http://schemas.microsoft.com/office/powerpoint/2010/main" val="25573016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AC859-6B28-44B7-8DD4-7BCBED22BDA6}"/>
              </a:ext>
            </a:extLst>
          </p:cNvPr>
          <p:cNvSpPr>
            <a:spLocks noGrp="1"/>
          </p:cNvSpPr>
          <p:nvPr>
            <p:ph type="title"/>
          </p:nvPr>
        </p:nvSpPr>
        <p:spPr>
          <a:xfrm>
            <a:off x="1140903" y="457202"/>
            <a:ext cx="10343625" cy="425303"/>
          </a:xfrm>
        </p:spPr>
        <p:txBody>
          <a:bodyPr/>
          <a:lstStyle/>
          <a:p>
            <a:r>
              <a:rPr lang="et-EE" dirty="0"/>
              <a:t>Korra tagamine ühistranspordis</a:t>
            </a:r>
          </a:p>
        </p:txBody>
      </p:sp>
      <p:sp>
        <p:nvSpPr>
          <p:cNvPr id="3" name="Content Placeholder 2">
            <a:extLst>
              <a:ext uri="{FF2B5EF4-FFF2-40B4-BE49-F238E27FC236}">
                <a16:creationId xmlns:a16="http://schemas.microsoft.com/office/drawing/2014/main" id="{8470CED1-73A9-4591-989A-BDA703CEFA8C}"/>
              </a:ext>
            </a:extLst>
          </p:cNvPr>
          <p:cNvSpPr>
            <a:spLocks noGrp="1"/>
          </p:cNvSpPr>
          <p:nvPr>
            <p:ph sz="half" idx="1"/>
          </p:nvPr>
        </p:nvSpPr>
        <p:spPr>
          <a:xfrm>
            <a:off x="1302488" y="1499191"/>
            <a:ext cx="4568154" cy="4885901"/>
          </a:xfrm>
        </p:spPr>
        <p:txBody>
          <a:bodyPr/>
          <a:lstStyle/>
          <a:p>
            <a:r>
              <a:rPr lang="et-EE" dirty="0"/>
              <a:t>Küsimus:  Kes peaks Teie arvates tagama korra ühistranspordis (asotsiaalsete eluviisidega inimeste sõidukist eemaldamine)?</a:t>
            </a:r>
          </a:p>
          <a:p>
            <a:r>
              <a:rPr lang="et-EE" dirty="0"/>
              <a:t>Kõige sagedamini eelistaksid vastajad, et korra tagaks MUPO. Ühepalju on ka vastajaid, kes arvavad, et seda peaks tegema sõitjad ise, ühissõiduki juht või turvafirma.</a:t>
            </a:r>
          </a:p>
        </p:txBody>
      </p:sp>
      <p:sp>
        <p:nvSpPr>
          <p:cNvPr id="5" name="Subtitle 4">
            <a:extLst>
              <a:ext uri="{FF2B5EF4-FFF2-40B4-BE49-F238E27FC236}">
                <a16:creationId xmlns:a16="http://schemas.microsoft.com/office/drawing/2014/main" id="{727F7A99-DB28-44D9-874B-3FA32D5003B1}"/>
              </a:ext>
            </a:extLst>
          </p:cNvPr>
          <p:cNvSpPr>
            <a:spLocks noGrp="1"/>
          </p:cNvSpPr>
          <p:nvPr>
            <p:ph type="subTitle" idx="14"/>
          </p:nvPr>
        </p:nvSpPr>
        <p:spPr/>
        <p:txBody>
          <a:bodyPr/>
          <a:lstStyle/>
          <a:p>
            <a:r>
              <a:rPr lang="et-EE" dirty="0"/>
              <a:t>N=361, Kõik vastajad</a:t>
            </a:r>
          </a:p>
        </p:txBody>
      </p:sp>
      <p:pic>
        <p:nvPicPr>
          <p:cNvPr id="8" name="Content Placeholder 8">
            <a:extLst>
              <a:ext uri="{FF2B5EF4-FFF2-40B4-BE49-F238E27FC236}">
                <a16:creationId xmlns:a16="http://schemas.microsoft.com/office/drawing/2014/main" id="{E5298C5A-CCB8-4B3D-9010-96608033B5D6}"/>
              </a:ext>
            </a:extLst>
          </p:cNvPr>
          <p:cNvPicPr>
            <a:picLocks noGrp="1" noChangeAspect="1"/>
          </p:cNvPicPr>
          <p:nvPr>
            <p:ph sz="half" idx="13"/>
          </p:nvPr>
        </p:nvPicPr>
        <p:blipFill>
          <a:blip r:embed="rId2"/>
          <a:stretch>
            <a:fillRect/>
          </a:stretch>
        </p:blipFill>
        <p:spPr>
          <a:xfrm>
            <a:off x="6637368" y="1847850"/>
            <a:ext cx="4935931" cy="3901376"/>
          </a:xfrm>
          <a:prstGeom prst="rect">
            <a:avLst/>
          </a:prstGeom>
        </p:spPr>
      </p:pic>
    </p:spTree>
    <p:extLst>
      <p:ext uri="{BB962C8B-B14F-4D97-AF65-F5344CB8AC3E}">
        <p14:creationId xmlns:p14="http://schemas.microsoft.com/office/powerpoint/2010/main" val="35240695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114160-9B19-4586-96C1-E51C6FA347CB}"/>
              </a:ext>
            </a:extLst>
          </p:cNvPr>
          <p:cNvSpPr>
            <a:spLocks noGrp="1"/>
          </p:cNvSpPr>
          <p:nvPr>
            <p:ph sz="half" idx="1"/>
          </p:nvPr>
        </p:nvSpPr>
        <p:spPr/>
        <p:txBody>
          <a:bodyPr/>
          <a:lstStyle/>
          <a:p>
            <a:r>
              <a:rPr lang="et-EE" b="1" dirty="0"/>
              <a:t>TLT maine </a:t>
            </a:r>
            <a:r>
              <a:rPr lang="et-EE" dirty="0"/>
              <a:t>on sõitjate silmis jätkuvalt kõrgel tasemel.</a:t>
            </a:r>
          </a:p>
          <a:p>
            <a:r>
              <a:rPr lang="et-EE" dirty="0"/>
              <a:t>Ligi kolmandik vastanutest on küll neutraalsel positsioonil, kuid asutust peetakse pigem arenevaks, ajaga kaasaskäivaks, sõitjate vajadustega arvestavaks ja küllalt avatuks. Negatiivseid hinnanguid on küllaltki vähe. Võrreldes eelmise uuringuga tulemus prktiliselt muutunud ei ole (slaid 48).</a:t>
            </a:r>
          </a:p>
          <a:p>
            <a:endParaRPr lang="et-EE" dirty="0"/>
          </a:p>
        </p:txBody>
      </p:sp>
      <p:sp>
        <p:nvSpPr>
          <p:cNvPr id="3" name="Title 2">
            <a:extLst>
              <a:ext uri="{FF2B5EF4-FFF2-40B4-BE49-F238E27FC236}">
                <a16:creationId xmlns:a16="http://schemas.microsoft.com/office/drawing/2014/main" id="{1C19116D-A926-4A8E-A8DD-32B82E8CD1A2}"/>
              </a:ext>
            </a:extLst>
          </p:cNvPr>
          <p:cNvSpPr>
            <a:spLocks noGrp="1"/>
          </p:cNvSpPr>
          <p:nvPr>
            <p:ph type="title"/>
          </p:nvPr>
        </p:nvSpPr>
        <p:spPr/>
        <p:txBody>
          <a:bodyPr/>
          <a:lstStyle/>
          <a:p>
            <a:r>
              <a:rPr lang="et-EE" dirty="0"/>
              <a:t>TLT maine</a:t>
            </a:r>
          </a:p>
        </p:txBody>
      </p:sp>
    </p:spTree>
    <p:extLst>
      <p:ext uri="{BB962C8B-B14F-4D97-AF65-F5344CB8AC3E}">
        <p14:creationId xmlns:p14="http://schemas.microsoft.com/office/powerpoint/2010/main" val="4146928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24E3-66B0-4626-8D9D-281E3805DFCF}"/>
              </a:ext>
            </a:extLst>
          </p:cNvPr>
          <p:cNvSpPr>
            <a:spLocks noGrp="1"/>
          </p:cNvSpPr>
          <p:nvPr>
            <p:ph type="title"/>
          </p:nvPr>
        </p:nvSpPr>
        <p:spPr/>
        <p:txBody>
          <a:bodyPr/>
          <a:lstStyle/>
          <a:p>
            <a:r>
              <a:rPr lang="et-EE" dirty="0"/>
              <a:t>TLT maine</a:t>
            </a:r>
          </a:p>
        </p:txBody>
      </p:sp>
      <p:sp>
        <p:nvSpPr>
          <p:cNvPr id="5" name="Subtitle 4">
            <a:extLst>
              <a:ext uri="{FF2B5EF4-FFF2-40B4-BE49-F238E27FC236}">
                <a16:creationId xmlns:a16="http://schemas.microsoft.com/office/drawing/2014/main" id="{1C5AD350-85C1-4731-BE56-A28FAD4A9131}"/>
              </a:ext>
            </a:extLst>
          </p:cNvPr>
          <p:cNvSpPr>
            <a:spLocks noGrp="1"/>
          </p:cNvSpPr>
          <p:nvPr>
            <p:ph type="subTitle" idx="14"/>
          </p:nvPr>
        </p:nvSpPr>
        <p:spPr/>
        <p:txBody>
          <a:bodyPr/>
          <a:lstStyle/>
          <a:p>
            <a:r>
              <a:rPr lang="et-EE" dirty="0"/>
              <a:t>N=361, kes kasutab ühistransporti</a:t>
            </a:r>
          </a:p>
          <a:p>
            <a:endParaRPr lang="et-EE" dirty="0"/>
          </a:p>
        </p:txBody>
      </p:sp>
      <p:pic>
        <p:nvPicPr>
          <p:cNvPr id="9" name="Content Placeholder 8">
            <a:extLst>
              <a:ext uri="{FF2B5EF4-FFF2-40B4-BE49-F238E27FC236}">
                <a16:creationId xmlns:a16="http://schemas.microsoft.com/office/drawing/2014/main" id="{D83C08DC-4DFA-46A5-A45B-A3ECBC13EFA8}"/>
              </a:ext>
            </a:extLst>
          </p:cNvPr>
          <p:cNvPicPr>
            <a:picLocks noGrp="1" noChangeAspect="1"/>
          </p:cNvPicPr>
          <p:nvPr>
            <p:ph sz="half" idx="1"/>
          </p:nvPr>
        </p:nvPicPr>
        <p:blipFill>
          <a:blip r:embed="rId2"/>
          <a:stretch>
            <a:fillRect/>
          </a:stretch>
        </p:blipFill>
        <p:spPr>
          <a:xfrm>
            <a:off x="850016" y="1435402"/>
            <a:ext cx="5312660" cy="4789552"/>
          </a:xfrm>
          <a:prstGeom prst="rect">
            <a:avLst/>
          </a:prstGeom>
        </p:spPr>
      </p:pic>
      <p:pic>
        <p:nvPicPr>
          <p:cNvPr id="17" name="Content Placeholder 16">
            <a:extLst>
              <a:ext uri="{FF2B5EF4-FFF2-40B4-BE49-F238E27FC236}">
                <a16:creationId xmlns:a16="http://schemas.microsoft.com/office/drawing/2014/main" id="{00FFC17F-7303-4234-AF99-9886756CDD3B}"/>
              </a:ext>
            </a:extLst>
          </p:cNvPr>
          <p:cNvPicPr>
            <a:picLocks noGrp="1" noChangeAspect="1"/>
          </p:cNvPicPr>
          <p:nvPr>
            <p:ph sz="half" idx="13"/>
          </p:nvPr>
        </p:nvPicPr>
        <p:blipFill>
          <a:blip r:embed="rId3"/>
          <a:stretch>
            <a:fillRect/>
          </a:stretch>
        </p:blipFill>
        <p:spPr>
          <a:xfrm>
            <a:off x="6162676" y="1774275"/>
            <a:ext cx="5826079" cy="4196862"/>
          </a:xfrm>
          <a:prstGeom prst="rect">
            <a:avLst/>
          </a:prstGeom>
        </p:spPr>
      </p:pic>
    </p:spTree>
    <p:extLst>
      <p:ext uri="{BB962C8B-B14F-4D97-AF65-F5344CB8AC3E}">
        <p14:creationId xmlns:p14="http://schemas.microsoft.com/office/powerpoint/2010/main" val="6662417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6CCE9-B09B-4AB9-824D-1B80D7B5251C}"/>
              </a:ext>
            </a:extLst>
          </p:cNvPr>
          <p:cNvSpPr>
            <a:spLocks noGrp="1"/>
          </p:cNvSpPr>
          <p:nvPr>
            <p:ph type="title"/>
          </p:nvPr>
        </p:nvSpPr>
        <p:spPr/>
        <p:txBody>
          <a:bodyPr/>
          <a:lstStyle/>
          <a:p>
            <a:r>
              <a:rPr lang="et-EE" dirty="0"/>
              <a:t>Ettepanekud TLT-le</a:t>
            </a:r>
          </a:p>
        </p:txBody>
      </p:sp>
      <p:sp>
        <p:nvSpPr>
          <p:cNvPr id="3" name="Content Placeholder 2">
            <a:extLst>
              <a:ext uri="{FF2B5EF4-FFF2-40B4-BE49-F238E27FC236}">
                <a16:creationId xmlns:a16="http://schemas.microsoft.com/office/drawing/2014/main" id="{2C0781D6-42C1-4FF6-85B3-9541543D65C6}"/>
              </a:ext>
            </a:extLst>
          </p:cNvPr>
          <p:cNvSpPr>
            <a:spLocks noGrp="1"/>
          </p:cNvSpPr>
          <p:nvPr>
            <p:ph sz="half" idx="1"/>
          </p:nvPr>
        </p:nvSpPr>
        <p:spPr>
          <a:xfrm>
            <a:off x="1302487" y="1409701"/>
            <a:ext cx="9451237" cy="4975392"/>
          </a:xfrm>
        </p:spPr>
        <p:txBody>
          <a:bodyPr/>
          <a:lstStyle/>
          <a:p>
            <a:r>
              <a:rPr lang="et-EE" dirty="0"/>
              <a:t>Oma ettepanekutes TLT-le kõlasid ka sel aastal soovid konkreetsete uute liinide või liinidega seotud muutuste osas, samuti bussijuhtide käitumise ja suhtlemise osas. Lisaks küsiti bussipargi uuendamist (uusi busse), paremat puhtust ja ventilatsiooni bussides ning ka TLT-ga mitteseonduvaid teemasid, nagu bussidele </a:t>
            </a:r>
            <a:r>
              <a:rPr lang="et-EE"/>
              <a:t>rohkem lisaradasid </a:t>
            </a:r>
            <a:r>
              <a:rPr lang="et-EE" dirty="0"/>
              <a:t>tänavatele.</a:t>
            </a:r>
          </a:p>
        </p:txBody>
      </p:sp>
    </p:spTree>
    <p:extLst>
      <p:ext uri="{BB962C8B-B14F-4D97-AF65-F5344CB8AC3E}">
        <p14:creationId xmlns:p14="http://schemas.microsoft.com/office/powerpoint/2010/main" val="1639827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5758D7-FAB7-4AF8-9118-853689EF185B}"/>
              </a:ext>
            </a:extLst>
          </p:cNvPr>
          <p:cNvSpPr>
            <a:spLocks noGrp="1"/>
          </p:cNvSpPr>
          <p:nvPr>
            <p:ph sz="half" idx="1"/>
          </p:nvPr>
        </p:nvSpPr>
        <p:spPr>
          <a:xfrm>
            <a:off x="1302488" y="1041723"/>
            <a:ext cx="10051312" cy="5343370"/>
          </a:xfrm>
        </p:spPr>
        <p:txBody>
          <a:bodyPr>
            <a:normAutofit/>
          </a:bodyPr>
          <a:lstStyle/>
          <a:p>
            <a:r>
              <a:rPr lang="et-EE" dirty="0"/>
              <a:t>Rahulolu erinevate transpordiliikidega on jätkuvalt kõrge ning parimana tuleb esile taas tramm, millega on rahul 87% kasutajatest. Bussidega on rahul 78% ning trollidega 62%. Keskmised üldhinded skaalal 1-5 kujunesid järgmiselt: tramm 4,36, buss 4,1 ja troll 3,94.</a:t>
            </a:r>
          </a:p>
          <a:p>
            <a:r>
              <a:rPr lang="et-EE" dirty="0"/>
              <a:t>Võrreldes eelmise uuringuga on seekord trammi puhul keskmine üldhinne veidi langenud, bussi puhul on see jäänud samaks ja trollil tõusnud. </a:t>
            </a:r>
          </a:p>
          <a:p>
            <a:r>
              <a:rPr lang="et-EE" dirty="0"/>
              <a:t>TLT teenuse kokkuvõtlikuks rahulolu hindeks kujunes 4,13.</a:t>
            </a:r>
          </a:p>
          <a:p>
            <a:r>
              <a:rPr lang="et-EE" dirty="0"/>
              <a:t>Võrreldes eelmise uuringuga on seekord vastajate hinnangud bussidele erinevate tegurite puhul kas samal tasemel või veidi paranenud. Kõige enam on paranenud sõiduplaanist kinnipidamine. Hinnangud trammidele ja trollidele on sel aastal samuti kas samal tasemel või siis veidi paranenud. Trollide puhul on paranenud sihtpunkti jõudmise kiirus.</a:t>
            </a:r>
          </a:p>
          <a:p>
            <a:r>
              <a:rPr lang="et-EE" dirty="0"/>
              <a:t>TLT maine on sõitjate silmis jätkuvalt kõrge. Asutust peetakse pigem  arenevaks, ajaga kaasaskäivaks, sõitjate vajadustega arvestavaks ja küllalt avatuks. Võrreldes eelmise uuringuga tulemus muutunud ei ole</a:t>
            </a:r>
          </a:p>
          <a:p>
            <a:r>
              <a:rPr lang="et-EE" dirty="0"/>
              <a:t>Puhtuse osas pälvis parima hinnangu taas tramm – rahul on 80%, seejärel buss, mille puhtusega on rahul 73%. Trollide puhul on puhtusega rahul 57%. Bussides tekstiilistmekatete asendamist nahast kattematerjalidega pooldab 77% vastanutest. </a:t>
            </a:r>
          </a:p>
          <a:p>
            <a:r>
              <a:rPr lang="et-EE" dirty="0"/>
              <a:t>Sarnaselt varasemaga ei oska paljud vastajad seisukohta võtta juhtide suhtlemisoskuse, konfliktide lahendamise oskuse ega ootamatuste puhul teavitamise kohta. Üldiselt ollakse juhtide teenindustasemega ja sõiduoskusega rahul ning tulemus on võrreldes eelmise uuringuga paranenud.</a:t>
            </a:r>
          </a:p>
          <a:p>
            <a:r>
              <a:rPr lang="et-EE" dirty="0"/>
              <a:t>Uuringu põhjal on seekord vähenenud vastajate hulk, kelle hinnangul oleks vaja Tallinnas uut ühistranspordiliini – viimati märkis vajadust 23%, nüüd 17%. Keskmisest sagedamini toodi välja uue liini vajadust taas Põhja-Tallinna linnaosas ning Haaberstis. Sadamasse kulgevat trammiliini pooldab 78% vastanutest.</a:t>
            </a:r>
          </a:p>
          <a:p>
            <a:endParaRPr lang="et-EE" dirty="0"/>
          </a:p>
        </p:txBody>
      </p:sp>
      <p:sp>
        <p:nvSpPr>
          <p:cNvPr id="3" name="Title 2">
            <a:extLst>
              <a:ext uri="{FF2B5EF4-FFF2-40B4-BE49-F238E27FC236}">
                <a16:creationId xmlns:a16="http://schemas.microsoft.com/office/drawing/2014/main" id="{D1F2EDCE-0E0B-4BB7-9BE4-2E4EA1F1F2B3}"/>
              </a:ext>
            </a:extLst>
          </p:cNvPr>
          <p:cNvSpPr>
            <a:spLocks noGrp="1"/>
          </p:cNvSpPr>
          <p:nvPr>
            <p:ph type="title"/>
          </p:nvPr>
        </p:nvSpPr>
        <p:spPr/>
        <p:txBody>
          <a:bodyPr/>
          <a:lstStyle/>
          <a:p>
            <a:r>
              <a:rPr lang="et-EE" dirty="0"/>
              <a:t>Lühikokkuvõte</a:t>
            </a:r>
          </a:p>
        </p:txBody>
      </p:sp>
    </p:spTree>
    <p:extLst>
      <p:ext uri="{BB962C8B-B14F-4D97-AF65-F5344CB8AC3E}">
        <p14:creationId xmlns:p14="http://schemas.microsoft.com/office/powerpoint/2010/main" val="16964006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F89B-4BDC-4F1C-BFA0-653401951919}"/>
              </a:ext>
            </a:extLst>
          </p:cNvPr>
          <p:cNvSpPr>
            <a:spLocks noGrp="1"/>
          </p:cNvSpPr>
          <p:nvPr>
            <p:ph type="title"/>
          </p:nvPr>
        </p:nvSpPr>
        <p:spPr/>
        <p:txBody>
          <a:bodyPr/>
          <a:lstStyle/>
          <a:p>
            <a:r>
              <a:rPr lang="et-EE" dirty="0"/>
              <a:t>Autojuhtide kursisolu ühistranspordiga</a:t>
            </a:r>
          </a:p>
        </p:txBody>
      </p:sp>
      <p:sp>
        <p:nvSpPr>
          <p:cNvPr id="3" name="Content Placeholder 2">
            <a:extLst>
              <a:ext uri="{FF2B5EF4-FFF2-40B4-BE49-F238E27FC236}">
                <a16:creationId xmlns:a16="http://schemas.microsoft.com/office/drawing/2014/main" id="{381EF2E8-C4AD-4E15-9811-36DE2CCB46D7}"/>
              </a:ext>
            </a:extLst>
          </p:cNvPr>
          <p:cNvSpPr>
            <a:spLocks noGrp="1"/>
          </p:cNvSpPr>
          <p:nvPr>
            <p:ph sz="half" idx="1"/>
          </p:nvPr>
        </p:nvSpPr>
        <p:spPr>
          <a:xfrm>
            <a:off x="1302488" y="1499191"/>
            <a:ext cx="4722927" cy="4885901"/>
          </a:xfrm>
        </p:spPr>
        <p:txBody>
          <a:bodyPr/>
          <a:lstStyle/>
          <a:p>
            <a:r>
              <a:rPr lang="et-EE" dirty="0"/>
              <a:t>Autojuhtidele (kes liiklevad põhiliselt isikliku või ettevõtte autoga) esitati küsimus: Kui hästi olete kursis Tallinna ühistranspordi järgmiste aspektide korraldusega?</a:t>
            </a:r>
          </a:p>
          <a:p>
            <a:r>
              <a:rPr lang="et-EE" dirty="0"/>
              <a:t>Selgus, et võrdselt 41% sihtrühmast on kursis graafikutega ja peatuste asukohtadega. Muude teguritega, nagu liinid, turvalisus, sõidukite täituvus, ja –keskkonnasõbralikkus ning sõidugraafikust kinnipidamine on kursisolu veelgi vähesem. Üle kolmandiku jättis küsimustele üldse vastamata. </a:t>
            </a:r>
          </a:p>
          <a:p>
            <a:r>
              <a:rPr lang="et-EE" dirty="0"/>
              <a:t>Toodud tulemus näitab, et autojuhid ei ole eriti kursis ühistranspordiga seonduvaga ning paljud ei tunne selle vastu üldse huvi.</a:t>
            </a:r>
          </a:p>
        </p:txBody>
      </p:sp>
      <p:sp>
        <p:nvSpPr>
          <p:cNvPr id="5" name="Subtitle 4">
            <a:extLst>
              <a:ext uri="{FF2B5EF4-FFF2-40B4-BE49-F238E27FC236}">
                <a16:creationId xmlns:a16="http://schemas.microsoft.com/office/drawing/2014/main" id="{026D3C96-DDEE-4AD3-9A23-A84527BEA0F8}"/>
              </a:ext>
            </a:extLst>
          </p:cNvPr>
          <p:cNvSpPr>
            <a:spLocks noGrp="1"/>
          </p:cNvSpPr>
          <p:nvPr>
            <p:ph type="subTitle" idx="14"/>
          </p:nvPr>
        </p:nvSpPr>
        <p:spPr/>
        <p:txBody>
          <a:bodyPr/>
          <a:lstStyle/>
          <a:p>
            <a:r>
              <a:rPr lang="et-EE" dirty="0"/>
              <a:t>N=247, kes liikleb põhiliselt autoga</a:t>
            </a:r>
          </a:p>
        </p:txBody>
      </p:sp>
      <p:pic>
        <p:nvPicPr>
          <p:cNvPr id="9" name="Content Placeholder 8">
            <a:extLst>
              <a:ext uri="{FF2B5EF4-FFF2-40B4-BE49-F238E27FC236}">
                <a16:creationId xmlns:a16="http://schemas.microsoft.com/office/drawing/2014/main" id="{75A4BE3D-6E32-4DC5-8CC8-4550DD52D936}"/>
              </a:ext>
            </a:extLst>
          </p:cNvPr>
          <p:cNvPicPr>
            <a:picLocks noGrp="1" noChangeAspect="1"/>
          </p:cNvPicPr>
          <p:nvPr>
            <p:ph sz="half" idx="13"/>
          </p:nvPr>
        </p:nvPicPr>
        <p:blipFill>
          <a:blip r:embed="rId2"/>
          <a:stretch>
            <a:fillRect/>
          </a:stretch>
        </p:blipFill>
        <p:spPr>
          <a:xfrm>
            <a:off x="6210690" y="1905802"/>
            <a:ext cx="5277054" cy="4204411"/>
          </a:xfrm>
          <a:prstGeom prst="rect">
            <a:avLst/>
          </a:prstGeom>
        </p:spPr>
      </p:pic>
    </p:spTree>
    <p:extLst>
      <p:ext uri="{BB962C8B-B14F-4D97-AF65-F5344CB8AC3E}">
        <p14:creationId xmlns:p14="http://schemas.microsoft.com/office/powerpoint/2010/main" val="9830920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5C3B0-D1B5-47E2-89E5-A7F2221866B1}"/>
              </a:ext>
            </a:extLst>
          </p:cNvPr>
          <p:cNvSpPr>
            <a:spLocks noGrp="1"/>
          </p:cNvSpPr>
          <p:nvPr>
            <p:ph type="title"/>
          </p:nvPr>
        </p:nvSpPr>
        <p:spPr/>
        <p:txBody>
          <a:bodyPr/>
          <a:lstStyle/>
          <a:p>
            <a:r>
              <a:rPr lang="et-EE" dirty="0"/>
              <a:t>Mis tingimustel eelistaks ühistransporti autole</a:t>
            </a:r>
          </a:p>
        </p:txBody>
      </p:sp>
      <p:sp>
        <p:nvSpPr>
          <p:cNvPr id="3" name="Content Placeholder 2">
            <a:extLst>
              <a:ext uri="{FF2B5EF4-FFF2-40B4-BE49-F238E27FC236}">
                <a16:creationId xmlns:a16="http://schemas.microsoft.com/office/drawing/2014/main" id="{63C42AC8-2065-4B8F-BC0C-F4FD92B87153}"/>
              </a:ext>
            </a:extLst>
          </p:cNvPr>
          <p:cNvSpPr>
            <a:spLocks noGrp="1"/>
          </p:cNvSpPr>
          <p:nvPr>
            <p:ph sz="half" idx="1"/>
          </p:nvPr>
        </p:nvSpPr>
        <p:spPr/>
        <p:txBody>
          <a:bodyPr/>
          <a:lstStyle/>
          <a:p>
            <a:r>
              <a:rPr lang="et-EE" dirty="0"/>
              <a:t>Küsimusele, mis tingimustele peaks vastama Tallinna ühistranspordiliiklus, et te hakkaksite elistama ühissõidukeid oma autole, vastas 22% , et midagi sellist ei ole ja 15% jättis vastamata.</a:t>
            </a:r>
          </a:p>
          <a:p>
            <a:r>
              <a:rPr lang="et-EE" dirty="0"/>
              <a:t>Ülejäänud vastustes esines kõige sagedamini tingimus, et võiks olla vähem ümberistumisu (37%). </a:t>
            </a:r>
          </a:p>
        </p:txBody>
      </p:sp>
      <p:pic>
        <p:nvPicPr>
          <p:cNvPr id="9" name="Content Placeholder 8">
            <a:extLst>
              <a:ext uri="{FF2B5EF4-FFF2-40B4-BE49-F238E27FC236}">
                <a16:creationId xmlns:a16="http://schemas.microsoft.com/office/drawing/2014/main" id="{F1515031-E5EA-4891-B2D3-B20B019F5647}"/>
              </a:ext>
            </a:extLst>
          </p:cNvPr>
          <p:cNvPicPr>
            <a:picLocks noGrp="1" noChangeAspect="1"/>
          </p:cNvPicPr>
          <p:nvPr>
            <p:ph sz="half" idx="13"/>
          </p:nvPr>
        </p:nvPicPr>
        <p:blipFill>
          <a:blip r:embed="rId2"/>
          <a:stretch>
            <a:fillRect/>
          </a:stretch>
        </p:blipFill>
        <p:spPr>
          <a:xfrm>
            <a:off x="6405710" y="1688123"/>
            <a:ext cx="5049495" cy="4119015"/>
          </a:xfrm>
          <a:prstGeom prst="rect">
            <a:avLst/>
          </a:prstGeom>
        </p:spPr>
      </p:pic>
      <p:sp>
        <p:nvSpPr>
          <p:cNvPr id="6" name="Subtitle 3">
            <a:extLst>
              <a:ext uri="{FF2B5EF4-FFF2-40B4-BE49-F238E27FC236}">
                <a16:creationId xmlns:a16="http://schemas.microsoft.com/office/drawing/2014/main" id="{6DF91EAB-1586-4D4C-A9A8-04211FC84B6B}"/>
              </a:ext>
            </a:extLst>
          </p:cNvPr>
          <p:cNvSpPr>
            <a:spLocks noGrp="1"/>
          </p:cNvSpPr>
          <p:nvPr>
            <p:ph type="subTitle" idx="14"/>
          </p:nvPr>
        </p:nvSpPr>
        <p:spPr>
          <a:xfrm>
            <a:off x="1301750" y="941388"/>
            <a:ext cx="10052050" cy="434975"/>
          </a:xfrm>
        </p:spPr>
        <p:txBody>
          <a:bodyPr/>
          <a:lstStyle/>
          <a:p>
            <a:r>
              <a:rPr lang="et-EE" dirty="0"/>
              <a:t>N=247, kes kasutab põhiliselt autot</a:t>
            </a:r>
          </a:p>
        </p:txBody>
      </p:sp>
    </p:spTree>
    <p:extLst>
      <p:ext uri="{BB962C8B-B14F-4D97-AF65-F5344CB8AC3E}">
        <p14:creationId xmlns:p14="http://schemas.microsoft.com/office/powerpoint/2010/main" val="34485281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45ECBB-B936-4368-8094-EC1AAC726D4A}"/>
              </a:ext>
            </a:extLst>
          </p:cNvPr>
          <p:cNvSpPr>
            <a:spLocks noGrp="1"/>
          </p:cNvSpPr>
          <p:nvPr>
            <p:ph type="title"/>
          </p:nvPr>
        </p:nvSpPr>
        <p:spPr/>
        <p:txBody>
          <a:bodyPr/>
          <a:lstStyle/>
          <a:p>
            <a:r>
              <a:rPr lang="et-EE" dirty="0"/>
              <a:t>Mis tingimustel eelistaks ühistransporti autole</a:t>
            </a:r>
          </a:p>
        </p:txBody>
      </p:sp>
      <p:sp>
        <p:nvSpPr>
          <p:cNvPr id="4" name="Subtitle 3">
            <a:extLst>
              <a:ext uri="{FF2B5EF4-FFF2-40B4-BE49-F238E27FC236}">
                <a16:creationId xmlns:a16="http://schemas.microsoft.com/office/drawing/2014/main" id="{46A1F3B8-96D0-4EE9-B93D-46569F45A5BC}"/>
              </a:ext>
            </a:extLst>
          </p:cNvPr>
          <p:cNvSpPr>
            <a:spLocks noGrp="1"/>
          </p:cNvSpPr>
          <p:nvPr>
            <p:ph type="subTitle" idx="14"/>
          </p:nvPr>
        </p:nvSpPr>
        <p:spPr/>
        <p:txBody>
          <a:bodyPr/>
          <a:lstStyle/>
          <a:p>
            <a:r>
              <a:rPr lang="et-EE" dirty="0"/>
              <a:t>N=247, kes kasutab põhiliselt autot</a:t>
            </a:r>
          </a:p>
        </p:txBody>
      </p:sp>
      <p:pic>
        <p:nvPicPr>
          <p:cNvPr id="10" name="Content Placeholder 9">
            <a:extLst>
              <a:ext uri="{FF2B5EF4-FFF2-40B4-BE49-F238E27FC236}">
                <a16:creationId xmlns:a16="http://schemas.microsoft.com/office/drawing/2014/main" id="{EAA35BD2-5582-4D93-BBD5-5A2112E1400C}"/>
              </a:ext>
            </a:extLst>
          </p:cNvPr>
          <p:cNvPicPr>
            <a:picLocks noGrp="1" noChangeAspect="1"/>
          </p:cNvPicPr>
          <p:nvPr>
            <p:ph sz="half" idx="1"/>
          </p:nvPr>
        </p:nvPicPr>
        <p:blipFill>
          <a:blip r:embed="rId2"/>
          <a:stretch>
            <a:fillRect/>
          </a:stretch>
        </p:blipFill>
        <p:spPr>
          <a:xfrm>
            <a:off x="1875968" y="1559169"/>
            <a:ext cx="8569293" cy="4586259"/>
          </a:xfrm>
          <a:prstGeom prst="rect">
            <a:avLst/>
          </a:prstGeom>
        </p:spPr>
      </p:pic>
    </p:spTree>
    <p:extLst>
      <p:ext uri="{BB962C8B-B14F-4D97-AF65-F5344CB8AC3E}">
        <p14:creationId xmlns:p14="http://schemas.microsoft.com/office/powerpoint/2010/main" val="3518071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A8DA0-4539-4090-A5CA-27727F34ED1A}"/>
              </a:ext>
            </a:extLst>
          </p:cNvPr>
          <p:cNvSpPr>
            <a:spLocks noGrp="1"/>
          </p:cNvSpPr>
          <p:nvPr>
            <p:ph type="ctrTitle"/>
          </p:nvPr>
        </p:nvSpPr>
        <p:spPr/>
        <p:txBody>
          <a:bodyPr>
            <a:normAutofit fontScale="90000"/>
          </a:bodyPr>
          <a:lstStyle/>
          <a:p>
            <a:r>
              <a:rPr lang="et-EE" dirty="0"/>
              <a:t>Tulemused</a:t>
            </a:r>
          </a:p>
        </p:txBody>
      </p:sp>
    </p:spTree>
    <p:extLst>
      <p:ext uri="{BB962C8B-B14F-4D97-AF65-F5344CB8AC3E}">
        <p14:creationId xmlns:p14="http://schemas.microsoft.com/office/powerpoint/2010/main" val="2690989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2195B-C178-49BF-9396-CDAB3F23D5CF}"/>
              </a:ext>
            </a:extLst>
          </p:cNvPr>
          <p:cNvSpPr>
            <a:spLocks noGrp="1"/>
          </p:cNvSpPr>
          <p:nvPr>
            <p:ph type="title"/>
          </p:nvPr>
        </p:nvSpPr>
        <p:spPr/>
        <p:txBody>
          <a:bodyPr/>
          <a:lstStyle/>
          <a:p>
            <a:r>
              <a:rPr lang="et-EE" dirty="0"/>
              <a:t>Liiklemine Tallinnas aastal 2019/2020 alguses, %</a:t>
            </a:r>
          </a:p>
        </p:txBody>
      </p:sp>
      <p:sp>
        <p:nvSpPr>
          <p:cNvPr id="5" name="Subtitle 4">
            <a:extLst>
              <a:ext uri="{FF2B5EF4-FFF2-40B4-BE49-F238E27FC236}">
                <a16:creationId xmlns:a16="http://schemas.microsoft.com/office/drawing/2014/main" id="{D937C084-BB33-4DEC-9835-C95CF1DF2C14}"/>
              </a:ext>
            </a:extLst>
          </p:cNvPr>
          <p:cNvSpPr>
            <a:spLocks noGrp="1"/>
          </p:cNvSpPr>
          <p:nvPr>
            <p:ph type="subTitle" idx="14"/>
          </p:nvPr>
        </p:nvSpPr>
        <p:spPr/>
        <p:txBody>
          <a:bodyPr/>
          <a:lstStyle/>
          <a:p>
            <a:r>
              <a:rPr lang="et-EE" dirty="0"/>
              <a:t>N=490</a:t>
            </a:r>
          </a:p>
        </p:txBody>
      </p:sp>
      <p:sp>
        <p:nvSpPr>
          <p:cNvPr id="12" name="Content Placeholder 11">
            <a:extLst>
              <a:ext uri="{FF2B5EF4-FFF2-40B4-BE49-F238E27FC236}">
                <a16:creationId xmlns:a16="http://schemas.microsoft.com/office/drawing/2014/main" id="{EA66544B-5B91-41E1-A1EE-610478AFB1DB}"/>
              </a:ext>
            </a:extLst>
          </p:cNvPr>
          <p:cNvSpPr>
            <a:spLocks noGrp="1"/>
          </p:cNvSpPr>
          <p:nvPr>
            <p:ph sz="half" idx="1"/>
          </p:nvPr>
        </p:nvSpPr>
        <p:spPr/>
        <p:txBody>
          <a:bodyPr>
            <a:normAutofit/>
          </a:bodyPr>
          <a:lstStyle/>
          <a:p>
            <a:r>
              <a:rPr lang="et-EE" dirty="0"/>
              <a:t>Aastal 2019 ja 2020 märtsi kuuni kasutati Tallinnas liiklemiseks järgmisi viise:</a:t>
            </a:r>
          </a:p>
          <a:p>
            <a:pPr lvl="1"/>
            <a:r>
              <a:rPr lang="et-EE" dirty="0"/>
              <a:t>Jalgsi – 89%</a:t>
            </a:r>
          </a:p>
          <a:p>
            <a:pPr lvl="1"/>
            <a:r>
              <a:rPr lang="et-EE" dirty="0"/>
              <a:t>Ühistranspordiga – 76%</a:t>
            </a:r>
          </a:p>
          <a:p>
            <a:pPr lvl="1"/>
            <a:r>
              <a:rPr lang="et-EE" dirty="0"/>
              <a:t>Autoga – 65%</a:t>
            </a:r>
          </a:p>
          <a:p>
            <a:pPr lvl="1"/>
            <a:r>
              <a:rPr lang="et-EE" dirty="0"/>
              <a:t>Muu – 31%</a:t>
            </a:r>
          </a:p>
          <a:p>
            <a:r>
              <a:rPr lang="et-EE" dirty="0"/>
              <a:t>Tallinnas on praktiliselt võrdselt põhiliselt ühistranspordi ja põhiliselt isikliku autoga sõitjaid. Pea samavõrra (41%) on ka jalgsi liikujaid. </a:t>
            </a:r>
          </a:p>
          <a:p>
            <a:r>
              <a:rPr lang="et-EE" dirty="0"/>
              <a:t>Võrreldes eelmise uuringuga on põhiliselt ühistranspordi kasutajate osakaal vähenenud, põhiliselt jalgsi ja autoga liiklejate osakaalud aga suurenenud. Pikemast võrdlusest näeme, et ühistranspordi kasutajate osakaal tõusis oluliselt aastal 2015 (slaid 8) ning võrreldes eelmise uuringuga on vähenenud nii põhiliselt kui üldse ühistranspordi kasutamine (slaid 10).</a:t>
            </a:r>
          </a:p>
          <a:p>
            <a:r>
              <a:rPr lang="et-EE" dirty="0"/>
              <a:t>Kõige sagedamini on põhiliselt autoga liiklejaid Pirita linnaosas (68%), seejärel Haaberstis (60%).</a:t>
            </a:r>
          </a:p>
          <a:p>
            <a:pPr marL="457189" lvl="1" indent="0">
              <a:buNone/>
            </a:pPr>
            <a:endParaRPr lang="et-EE" dirty="0"/>
          </a:p>
          <a:p>
            <a:pPr lvl="1"/>
            <a:endParaRPr lang="et-EE" dirty="0"/>
          </a:p>
        </p:txBody>
      </p:sp>
      <p:pic>
        <p:nvPicPr>
          <p:cNvPr id="10" name="Content Placeholder 9">
            <a:extLst>
              <a:ext uri="{FF2B5EF4-FFF2-40B4-BE49-F238E27FC236}">
                <a16:creationId xmlns:a16="http://schemas.microsoft.com/office/drawing/2014/main" id="{60228F63-F68C-4EDB-BE3B-F5EDDC2CA5EE}"/>
              </a:ext>
            </a:extLst>
          </p:cNvPr>
          <p:cNvPicPr>
            <a:picLocks noGrp="1" noChangeAspect="1"/>
          </p:cNvPicPr>
          <p:nvPr>
            <p:ph sz="half" idx="13"/>
          </p:nvPr>
        </p:nvPicPr>
        <p:blipFill>
          <a:blip r:embed="rId2"/>
          <a:stretch>
            <a:fillRect/>
          </a:stretch>
        </p:blipFill>
        <p:spPr>
          <a:xfrm>
            <a:off x="6251685" y="2369675"/>
            <a:ext cx="5253118" cy="2862486"/>
          </a:xfrm>
          <a:prstGeom prst="rect">
            <a:avLst/>
          </a:prstGeom>
        </p:spPr>
      </p:pic>
    </p:spTree>
    <p:extLst>
      <p:ext uri="{BB962C8B-B14F-4D97-AF65-F5344CB8AC3E}">
        <p14:creationId xmlns:p14="http://schemas.microsoft.com/office/powerpoint/2010/main" val="3951159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4F29CE-690F-4DD9-9222-B2A2A5881D3D}"/>
              </a:ext>
            </a:extLst>
          </p:cNvPr>
          <p:cNvSpPr>
            <a:spLocks noGrp="1"/>
          </p:cNvSpPr>
          <p:nvPr>
            <p:ph type="title"/>
          </p:nvPr>
        </p:nvSpPr>
        <p:spPr/>
        <p:txBody>
          <a:bodyPr/>
          <a:lstStyle/>
          <a:p>
            <a:r>
              <a:rPr lang="et-EE" dirty="0"/>
              <a:t>Liiklemine Tallinnas aastatel 2006-2020 (põhiliselt), %</a:t>
            </a:r>
          </a:p>
        </p:txBody>
      </p:sp>
      <p:sp>
        <p:nvSpPr>
          <p:cNvPr id="4" name="Subtitle 3">
            <a:extLst>
              <a:ext uri="{FF2B5EF4-FFF2-40B4-BE49-F238E27FC236}">
                <a16:creationId xmlns:a16="http://schemas.microsoft.com/office/drawing/2014/main" id="{DE46FAB7-9CBB-4AF9-89AA-A9C1909EB317}"/>
              </a:ext>
            </a:extLst>
          </p:cNvPr>
          <p:cNvSpPr>
            <a:spLocks noGrp="1"/>
          </p:cNvSpPr>
          <p:nvPr>
            <p:ph type="subTitle" idx="14"/>
          </p:nvPr>
        </p:nvSpPr>
        <p:spPr/>
        <p:txBody>
          <a:bodyPr/>
          <a:lstStyle/>
          <a:p>
            <a:r>
              <a:rPr lang="et-EE" dirty="0"/>
              <a:t>N=490</a:t>
            </a:r>
          </a:p>
          <a:p>
            <a:endParaRPr lang="et-EE" dirty="0"/>
          </a:p>
        </p:txBody>
      </p:sp>
      <p:pic>
        <p:nvPicPr>
          <p:cNvPr id="16" name="Content Placeholder 15">
            <a:extLst>
              <a:ext uri="{FF2B5EF4-FFF2-40B4-BE49-F238E27FC236}">
                <a16:creationId xmlns:a16="http://schemas.microsoft.com/office/drawing/2014/main" id="{9BC98D23-55A3-436A-A2E0-115811BE227B}"/>
              </a:ext>
            </a:extLst>
          </p:cNvPr>
          <p:cNvPicPr>
            <a:picLocks noGrp="1" noChangeAspect="1"/>
          </p:cNvPicPr>
          <p:nvPr>
            <p:ph sz="half" idx="1"/>
          </p:nvPr>
        </p:nvPicPr>
        <p:blipFill>
          <a:blip r:embed="rId2"/>
          <a:stretch>
            <a:fillRect/>
          </a:stretch>
        </p:blipFill>
        <p:spPr>
          <a:xfrm>
            <a:off x="853720" y="1981200"/>
            <a:ext cx="10933834" cy="3136479"/>
          </a:xfrm>
          <a:prstGeom prst="rect">
            <a:avLst/>
          </a:prstGeom>
        </p:spPr>
      </p:pic>
    </p:spTree>
    <p:extLst>
      <p:ext uri="{BB962C8B-B14F-4D97-AF65-F5344CB8AC3E}">
        <p14:creationId xmlns:p14="http://schemas.microsoft.com/office/powerpoint/2010/main" val="198735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82245-64CE-4BE6-896C-BB4C697C726C}"/>
              </a:ext>
            </a:extLst>
          </p:cNvPr>
          <p:cNvSpPr>
            <a:spLocks noGrp="1"/>
          </p:cNvSpPr>
          <p:nvPr>
            <p:ph type="title"/>
          </p:nvPr>
        </p:nvSpPr>
        <p:spPr/>
        <p:txBody>
          <a:bodyPr/>
          <a:lstStyle/>
          <a:p>
            <a:r>
              <a:rPr lang="et-EE" dirty="0"/>
              <a:t>Põhiliselt ühistranspordiga liiklejate profiil, %</a:t>
            </a:r>
          </a:p>
        </p:txBody>
      </p:sp>
      <p:sp>
        <p:nvSpPr>
          <p:cNvPr id="4" name="Content Placeholder 11">
            <a:extLst>
              <a:ext uri="{FF2B5EF4-FFF2-40B4-BE49-F238E27FC236}">
                <a16:creationId xmlns:a16="http://schemas.microsoft.com/office/drawing/2014/main" id="{503A83AA-D54F-47EE-8A7F-A2A290C35746}"/>
              </a:ext>
            </a:extLst>
          </p:cNvPr>
          <p:cNvSpPr>
            <a:spLocks noGrp="1"/>
          </p:cNvSpPr>
          <p:nvPr>
            <p:ph sz="half" idx="1"/>
          </p:nvPr>
        </p:nvSpPr>
        <p:spPr>
          <a:xfrm>
            <a:off x="1302488" y="1499191"/>
            <a:ext cx="4860000" cy="4885901"/>
          </a:xfrm>
        </p:spPr>
        <p:txBody>
          <a:bodyPr>
            <a:normAutofit/>
          </a:bodyPr>
          <a:lstStyle/>
          <a:p>
            <a:r>
              <a:rPr lang="et-EE" dirty="0"/>
              <a:t>Põhiliselt ühistranspordiga sõitjaid näeme kõige enam Põhja Tallinnas 58%, Lasnamäel 47% ja Mustamäel 54% ning kõige vähem Kesklinnas 24%.</a:t>
            </a:r>
          </a:p>
          <a:p>
            <a:r>
              <a:rPr lang="et-EE" dirty="0"/>
              <a:t>Naised sõidavad ühistranspordiga meestest sagedamini, vanuserühmadest eristuvad kõige noorem ja vanim vanuserühm.</a:t>
            </a:r>
          </a:p>
          <a:p>
            <a:r>
              <a:rPr lang="et-EE" dirty="0"/>
              <a:t>Keskmisest enam kasutavad ühistransporti ka alg- või põhiharidusega inimesed ja kõige vähem kõrgharidusega tallinlased.</a:t>
            </a:r>
          </a:p>
          <a:p>
            <a:pPr marL="457189" lvl="1" indent="0">
              <a:buNone/>
            </a:pPr>
            <a:endParaRPr lang="et-EE" dirty="0"/>
          </a:p>
        </p:txBody>
      </p:sp>
      <p:pic>
        <p:nvPicPr>
          <p:cNvPr id="10" name="Content Placeholder 9">
            <a:extLst>
              <a:ext uri="{FF2B5EF4-FFF2-40B4-BE49-F238E27FC236}">
                <a16:creationId xmlns:a16="http://schemas.microsoft.com/office/drawing/2014/main" id="{A3067261-3455-4A7B-A047-E6D04C12A657}"/>
              </a:ext>
            </a:extLst>
          </p:cNvPr>
          <p:cNvPicPr>
            <a:picLocks noGrp="1" noChangeAspect="1"/>
          </p:cNvPicPr>
          <p:nvPr>
            <p:ph sz="half" idx="13"/>
          </p:nvPr>
        </p:nvPicPr>
        <p:blipFill>
          <a:blip r:embed="rId2"/>
          <a:stretch>
            <a:fillRect/>
          </a:stretch>
        </p:blipFill>
        <p:spPr>
          <a:xfrm>
            <a:off x="6891323" y="1283516"/>
            <a:ext cx="4244575" cy="5101409"/>
          </a:xfrm>
          <a:prstGeom prst="rect">
            <a:avLst/>
          </a:prstGeom>
        </p:spPr>
      </p:pic>
    </p:spTree>
    <p:extLst>
      <p:ext uri="{BB962C8B-B14F-4D97-AF65-F5344CB8AC3E}">
        <p14:creationId xmlns:p14="http://schemas.microsoft.com/office/powerpoint/2010/main" val="3347296545"/>
      </p:ext>
    </p:extLst>
  </p:cSld>
  <p:clrMapOvr>
    <a:masterClrMapping/>
  </p:clrMapOvr>
</p:sld>
</file>

<file path=ppt/theme/theme1.xml><?xml version="1.0" encoding="utf-8"?>
<a:theme xmlns:a="http://schemas.openxmlformats.org/drawingml/2006/main" name="TU_2018_ppt">
  <a:themeElements>
    <a:clrScheme name="TU_Diverge">
      <a:dk1>
        <a:srgbClr val="3F3F3F"/>
      </a:dk1>
      <a:lt1>
        <a:srgbClr val="FFFFFF"/>
      </a:lt1>
      <a:dk2>
        <a:srgbClr val="242424"/>
      </a:dk2>
      <a:lt2>
        <a:srgbClr val="E6E6E6"/>
      </a:lt2>
      <a:accent1>
        <a:srgbClr val="B2182B"/>
      </a:accent1>
      <a:accent2>
        <a:srgbClr val="EF8A62"/>
      </a:accent2>
      <a:accent3>
        <a:srgbClr val="FDDBC7"/>
      </a:accent3>
      <a:accent4>
        <a:srgbClr val="D1E5F0"/>
      </a:accent4>
      <a:accent5>
        <a:srgbClr val="67A9CF"/>
      </a:accent5>
      <a:accent6>
        <a:srgbClr val="2166AC"/>
      </a:accent6>
      <a:hlink>
        <a:srgbClr val="21ABF5"/>
      </a:hlink>
      <a:folHlink>
        <a:srgbClr val="EA7E89"/>
      </a:folHlink>
    </a:clrScheme>
    <a:fontScheme name="TU_2018">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_2018_Template_1.dotx" id="{C48F7EBC-2026-4565-BECF-2040F3D00F11}" vid="{6ECE651F-7706-4D8A-B54B-C119015469C7}"/>
    </a:ext>
  </a:extLst>
</a:theme>
</file>

<file path=docProps/app.xml><?xml version="1.0" encoding="utf-8"?>
<Properties xmlns="http://schemas.openxmlformats.org/officeDocument/2006/extended-properties" xmlns:vt="http://schemas.openxmlformats.org/officeDocument/2006/docPropsVTypes">
  <Template>TU_2018_Template_1.dotx</Template>
  <TotalTime>18866</TotalTime>
  <Words>3706</Words>
  <Application>Microsoft Office PowerPoint</Application>
  <PresentationFormat>Laiekraan</PresentationFormat>
  <Paragraphs>227</Paragraphs>
  <Slides>52</Slides>
  <Notes>0</Notes>
  <HiddenSlides>0</HiddenSlides>
  <MMClips>0</MMClips>
  <ScaleCrop>false</ScaleCrop>
  <HeadingPairs>
    <vt:vector size="6" baseType="variant">
      <vt:variant>
        <vt:lpstr>Kasutatud fondid</vt:lpstr>
      </vt:variant>
      <vt:variant>
        <vt:i4>3</vt:i4>
      </vt:variant>
      <vt:variant>
        <vt:lpstr>Kujundus</vt:lpstr>
      </vt:variant>
      <vt:variant>
        <vt:i4>1</vt:i4>
      </vt:variant>
      <vt:variant>
        <vt:lpstr>Slaidipealkirjad</vt:lpstr>
      </vt:variant>
      <vt:variant>
        <vt:i4>52</vt:i4>
      </vt:variant>
    </vt:vector>
  </HeadingPairs>
  <TitlesOfParts>
    <vt:vector size="56" baseType="lpstr">
      <vt:lpstr>Arial</vt:lpstr>
      <vt:lpstr>Helvetica</vt:lpstr>
      <vt:lpstr>Verdana</vt:lpstr>
      <vt:lpstr>TU_2018_ppt</vt:lpstr>
      <vt:lpstr>Tallinna ühistransport</vt:lpstr>
      <vt:lpstr>Uuringu metoodika</vt:lpstr>
      <vt:lpstr>Vastajate struktuur (kaalutud), %</vt:lpstr>
      <vt:lpstr>Lühikokkuvõte</vt:lpstr>
      <vt:lpstr>Lühikokkuvõte</vt:lpstr>
      <vt:lpstr>Tulemused</vt:lpstr>
      <vt:lpstr>Liiklemine Tallinnas aastal 2019/2020 alguses, %</vt:lpstr>
      <vt:lpstr>Liiklemine Tallinnas aastatel 2006-2020 (põhiliselt), %</vt:lpstr>
      <vt:lpstr>Põhiliselt ühistranspordiga liiklejate profiil, %</vt:lpstr>
      <vt:lpstr>Ühistranspordiga sõitjate osakaalud 2003-2020</vt:lpstr>
      <vt:lpstr>Autoga sõitjate osakaalud 2004-2020</vt:lpstr>
      <vt:lpstr>Transpordiliikide kasutamissagedus</vt:lpstr>
      <vt:lpstr>Transpordiliikide kasutamine 2001-2020</vt:lpstr>
      <vt:lpstr>Ühistranspordi muutumine viimase aasta jooksul</vt:lpstr>
      <vt:lpstr>Ühistranspordi muutumine viimase aasta jooksul</vt:lpstr>
      <vt:lpstr>Transpordivahendi eelistamine</vt:lpstr>
      <vt:lpstr>Transpordivahendi eelistamine</vt:lpstr>
      <vt:lpstr>Rahulolu ühistranspordi korraldusega Tallinnas</vt:lpstr>
      <vt:lpstr>Rahulolu ühistranspordi korraldusega Tallinnas</vt:lpstr>
      <vt:lpstr>Suhtumine uuendustesse linnatranspordis</vt:lpstr>
      <vt:lpstr>Võrdlus teiste riikidega</vt:lpstr>
      <vt:lpstr>Kas jälgite ühissõidukitele paigutatud reklaame?</vt:lpstr>
      <vt:lpstr>Eelistused info saamiseks ühissõidukite kohta, %</vt:lpstr>
      <vt:lpstr>Suhtumine reaalajas saadavasse infosse</vt:lpstr>
      <vt:lpstr>Liiniinfo viimine telefoniäppi</vt:lpstr>
      <vt:lpstr>Olulisemad tegurid ühistranspordis</vt:lpstr>
      <vt:lpstr>Olulisemad tegurid ühistranspordis</vt:lpstr>
      <vt:lpstr>Keskmine hinnang ühistranspordiliikidele</vt:lpstr>
      <vt:lpstr>Keskmine hinnang ühistranspordiliikidele 2000-2020</vt:lpstr>
      <vt:lpstr>Rahulolu busside, trammide ja trollidega</vt:lpstr>
      <vt:lpstr>Rahulolu bussidega </vt:lpstr>
      <vt:lpstr>Rahulolu trammidega </vt:lpstr>
      <vt:lpstr>Rahulolu trollidega </vt:lpstr>
      <vt:lpstr>Rahulolu erinevate sõidukiliikidega  </vt:lpstr>
      <vt:lpstr>Puhtus ja heakord ühissõidukites, istmekatted</vt:lpstr>
      <vt:lpstr>Puhtus ja heakord ühissõidukites </vt:lpstr>
      <vt:lpstr>Murekohad sõidukite puhtuse osas, uued istmekatted</vt:lpstr>
      <vt:lpstr>Sõidukijuhtide sõiduoskus ja teenindustase</vt:lpstr>
      <vt:lpstr>Sõidukijuhtide sõiduoskus ja teenindustase</vt:lpstr>
      <vt:lpstr>Sõidukijuhtide sõiduoskus ja teenindustase</vt:lpstr>
      <vt:lpstr>Sõidukiliikide võrdlus juhtide teenindustaseme osas</vt:lpstr>
      <vt:lpstr>TLT poolt edastatava info piisavus, lisainfo vajadus</vt:lpstr>
      <vt:lpstr>Vajadus uue ühistranspordiliini järele</vt:lpstr>
      <vt:lpstr>Kesklinnast lähtuvad trammiliinid</vt:lpstr>
      <vt:lpstr>Sadamasse kulgeva trammiliini toetus</vt:lpstr>
      <vt:lpstr>Korra tagamine ühistranspordis</vt:lpstr>
      <vt:lpstr>TLT maine</vt:lpstr>
      <vt:lpstr>TLT maine</vt:lpstr>
      <vt:lpstr>Ettepanekud TLT-le</vt:lpstr>
      <vt:lpstr>Autojuhtide kursisolu ühistranspordiga</vt:lpstr>
      <vt:lpstr>Mis tingimustel eelistaks ühistransporti autole</vt:lpstr>
      <vt:lpstr>Mis tingimustel eelistaks ühistransporti autole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Tallinna ühistransport</dc:title>
  <dc:creator>Karin</dc:creator>
  <cp:lastModifiedBy>Ivo Parbus</cp:lastModifiedBy>
  <cp:revision>409</cp:revision>
  <cp:lastPrinted>2020-10-27T12:22:43Z</cp:lastPrinted>
  <dcterms:created xsi:type="dcterms:W3CDTF">2018-12-18T14:04:39Z</dcterms:created>
  <dcterms:modified xsi:type="dcterms:W3CDTF">2020-12-02T07:54:13Z</dcterms:modified>
</cp:coreProperties>
</file>