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16" r:id="rId5"/>
    <p:sldId id="257" r:id="rId6"/>
    <p:sldId id="285" r:id="rId7"/>
    <p:sldId id="269" r:id="rId8"/>
    <p:sldId id="262" r:id="rId9"/>
    <p:sldId id="279" r:id="rId10"/>
    <p:sldId id="268" r:id="rId11"/>
    <p:sldId id="314" r:id="rId12"/>
    <p:sldId id="313" r:id="rId13"/>
    <p:sldId id="297" r:id="rId14"/>
    <p:sldId id="310" r:id="rId15"/>
  </p:sldIdLst>
  <p:sldSz cx="12192000" cy="6858000"/>
  <p:notesSz cx="6886575" cy="10018713"/>
  <p:defaultTextStyle>
    <a:defPPr>
      <a:defRPr lang="et-E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70928" autoAdjust="0"/>
  </p:normalViewPr>
  <p:slideViewPr>
    <p:cSldViewPr snapToGrid="0">
      <p:cViewPr varScale="1">
        <p:scale>
          <a:sx n="78" d="100"/>
          <a:sy n="78" d="100"/>
        </p:scale>
        <p:origin x="56" y="88"/>
      </p:cViewPr>
      <p:guideLst>
        <p:guide orient="horz" pos="2160"/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rotmistrova\AppData\Local\Microsoft\Windows\INetCache\Content.Outlook\YQVCHLW7\Faili%20Joonised%20TLT%202018_2020%201%20koop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rotmistrova\AppData\Local\Microsoft\Windows\INetCache\Content.Outlook\YQVCHLW7\Faili%20Joonised%20TLT%202018_2020%201%20koopia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'1,2 (20)'!$C$44</c:f>
              <c:strCache>
                <c:ptCount val="1"/>
                <c:pt idx="0">
                  <c:v>Ездил преимущественно на общественном транспорте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'1,2 (20)'!$B$45:$B$59</c:f>
              <c:strCache>
                <c:ptCount val="15"/>
                <c:pt idx="0">
                  <c:v>2003 г.</c:v>
                </c:pt>
                <c:pt idx="1">
                  <c:v>2004 г.</c:v>
                </c:pt>
                <c:pt idx="2">
                  <c:v>2005 г.</c:v>
                </c:pt>
                <c:pt idx="3">
                  <c:v>2006 г.</c:v>
                </c:pt>
                <c:pt idx="4">
                  <c:v>2007 г.</c:v>
                </c:pt>
                <c:pt idx="5">
                  <c:v>2008 г.</c:v>
                </c:pt>
                <c:pt idx="6">
                  <c:v>2009 г.</c:v>
                </c:pt>
                <c:pt idx="7">
                  <c:v>2010 г.</c:v>
                </c:pt>
                <c:pt idx="8">
                  <c:v>2011 г.</c:v>
                </c:pt>
                <c:pt idx="9">
                  <c:v>2013 г.</c:v>
                </c:pt>
                <c:pt idx="10">
                  <c:v>2014 г.</c:v>
                </c:pt>
                <c:pt idx="11">
                  <c:v>2015 г.</c:v>
                </c:pt>
                <c:pt idx="12">
                  <c:v>2017 г.</c:v>
                </c:pt>
                <c:pt idx="13">
                  <c:v>2018 г.</c:v>
                </c:pt>
                <c:pt idx="14">
                  <c:v>2020 г.</c:v>
                </c:pt>
              </c:strCache>
            </c:strRef>
          </c:cat>
          <c:val>
            <c:numRef>
              <c:f>'1,2 (20)'!$C$45:$C$59</c:f>
              <c:numCache>
                <c:formatCode>General</c:formatCode>
                <c:ptCount val="15"/>
                <c:pt idx="0">
                  <c:v>55</c:v>
                </c:pt>
                <c:pt idx="1">
                  <c:v>60</c:v>
                </c:pt>
                <c:pt idx="2">
                  <c:v>69</c:v>
                </c:pt>
                <c:pt idx="3">
                  <c:v>59</c:v>
                </c:pt>
                <c:pt idx="4">
                  <c:v>49</c:v>
                </c:pt>
                <c:pt idx="5">
                  <c:v>51</c:v>
                </c:pt>
                <c:pt idx="6">
                  <c:v>53</c:v>
                </c:pt>
                <c:pt idx="7">
                  <c:v>50</c:v>
                </c:pt>
                <c:pt idx="8">
                  <c:v>52</c:v>
                </c:pt>
                <c:pt idx="9">
                  <c:v>43</c:v>
                </c:pt>
                <c:pt idx="10">
                  <c:v>51</c:v>
                </c:pt>
                <c:pt idx="11">
                  <c:v>60</c:v>
                </c:pt>
                <c:pt idx="12">
                  <c:v>48</c:v>
                </c:pt>
                <c:pt idx="13">
                  <c:v>51</c:v>
                </c:pt>
                <c:pt idx="1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E-40DC-91F8-55F736D65BB4}"/>
            </c:ext>
          </c:extLst>
        </c:ser>
        <c:ser>
          <c:idx val="1"/>
          <c:order val="1"/>
          <c:tx>
            <c:strRef>
              <c:f>'1,2 (20)'!$G$44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'1,2 (20)'!$B$45:$B$59</c:f>
              <c:strCache>
                <c:ptCount val="15"/>
                <c:pt idx="0">
                  <c:v>2003 г.</c:v>
                </c:pt>
                <c:pt idx="1">
                  <c:v>2004 г.</c:v>
                </c:pt>
                <c:pt idx="2">
                  <c:v>2005 г.</c:v>
                </c:pt>
                <c:pt idx="3">
                  <c:v>2006 г.</c:v>
                </c:pt>
                <c:pt idx="4">
                  <c:v>2007 г.</c:v>
                </c:pt>
                <c:pt idx="5">
                  <c:v>2008 г.</c:v>
                </c:pt>
                <c:pt idx="6">
                  <c:v>2009 г.</c:v>
                </c:pt>
                <c:pt idx="7">
                  <c:v>2010 г.</c:v>
                </c:pt>
                <c:pt idx="8">
                  <c:v>2011 г.</c:v>
                </c:pt>
                <c:pt idx="9">
                  <c:v>2013 г.</c:v>
                </c:pt>
                <c:pt idx="10">
                  <c:v>2014 г.</c:v>
                </c:pt>
                <c:pt idx="11">
                  <c:v>2015 г.</c:v>
                </c:pt>
                <c:pt idx="12">
                  <c:v>2017 г.</c:v>
                </c:pt>
                <c:pt idx="13">
                  <c:v>2018 г.</c:v>
                </c:pt>
                <c:pt idx="14">
                  <c:v>2020 г.</c:v>
                </c:pt>
              </c:strCache>
            </c:strRef>
          </c:cat>
          <c:val>
            <c:numRef>
              <c:f>'1,2 (20)'!$D$45:$D$59</c:f>
              <c:numCache>
                <c:formatCode>General</c:formatCode>
                <c:ptCount val="15"/>
                <c:pt idx="0">
                  <c:v>26</c:v>
                </c:pt>
                <c:pt idx="1">
                  <c:v>28</c:v>
                </c:pt>
                <c:pt idx="2">
                  <c:v>22</c:v>
                </c:pt>
                <c:pt idx="3">
                  <c:v>27</c:v>
                </c:pt>
                <c:pt idx="4">
                  <c:v>35</c:v>
                </c:pt>
                <c:pt idx="5">
                  <c:v>22</c:v>
                </c:pt>
                <c:pt idx="6">
                  <c:v>25</c:v>
                </c:pt>
                <c:pt idx="7">
                  <c:v>28</c:v>
                </c:pt>
                <c:pt idx="8">
                  <c:v>23</c:v>
                </c:pt>
                <c:pt idx="9">
                  <c:v>33</c:v>
                </c:pt>
                <c:pt idx="10">
                  <c:v>33</c:v>
                </c:pt>
                <c:pt idx="11">
                  <c:v>28</c:v>
                </c:pt>
                <c:pt idx="12">
                  <c:v>32</c:v>
                </c:pt>
                <c:pt idx="13">
                  <c:v>39</c:v>
                </c:pt>
                <c:pt idx="1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7E-40DC-91F8-55F736D65BB4}"/>
            </c:ext>
          </c:extLst>
        </c:ser>
        <c:ser>
          <c:idx val="3"/>
          <c:order val="3"/>
          <c:tx>
            <c:strRef>
              <c:f>'1,2 (20)'!$E$44</c:f>
              <c:strCache>
                <c:ptCount val="1"/>
                <c:pt idx="0">
                  <c:v>Ездил только на общественном транспорте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'1,2 (20)'!$B$45:$B$59</c:f>
              <c:strCache>
                <c:ptCount val="15"/>
                <c:pt idx="0">
                  <c:v>2003 г.</c:v>
                </c:pt>
                <c:pt idx="1">
                  <c:v>2004 г.</c:v>
                </c:pt>
                <c:pt idx="2">
                  <c:v>2005 г.</c:v>
                </c:pt>
                <c:pt idx="3">
                  <c:v>2006 г.</c:v>
                </c:pt>
                <c:pt idx="4">
                  <c:v>2007 г.</c:v>
                </c:pt>
                <c:pt idx="5">
                  <c:v>2008 г.</c:v>
                </c:pt>
                <c:pt idx="6">
                  <c:v>2009 г.</c:v>
                </c:pt>
                <c:pt idx="7">
                  <c:v>2010 г.</c:v>
                </c:pt>
                <c:pt idx="8">
                  <c:v>2011 г.</c:v>
                </c:pt>
                <c:pt idx="9">
                  <c:v>2013 г.</c:v>
                </c:pt>
                <c:pt idx="10">
                  <c:v>2014 г.</c:v>
                </c:pt>
                <c:pt idx="11">
                  <c:v>2015 г.</c:v>
                </c:pt>
                <c:pt idx="12">
                  <c:v>2017 г.</c:v>
                </c:pt>
                <c:pt idx="13">
                  <c:v>2018 г.</c:v>
                </c:pt>
                <c:pt idx="14">
                  <c:v>2020 г.</c:v>
                </c:pt>
              </c:strCache>
            </c:strRef>
          </c:cat>
          <c:val>
            <c:numRef>
              <c:f>'1,2 (20)'!$E$45:$E$59</c:f>
              <c:numCache>
                <c:formatCode>General</c:formatCode>
                <c:ptCount val="15"/>
                <c:pt idx="0">
                  <c:v>81</c:v>
                </c:pt>
                <c:pt idx="1">
                  <c:v>88</c:v>
                </c:pt>
                <c:pt idx="2">
                  <c:v>91</c:v>
                </c:pt>
                <c:pt idx="3">
                  <c:v>86</c:v>
                </c:pt>
                <c:pt idx="4">
                  <c:v>84</c:v>
                </c:pt>
                <c:pt idx="5">
                  <c:v>73</c:v>
                </c:pt>
                <c:pt idx="6">
                  <c:v>78</c:v>
                </c:pt>
                <c:pt idx="7">
                  <c:v>77</c:v>
                </c:pt>
                <c:pt idx="8">
                  <c:v>75</c:v>
                </c:pt>
                <c:pt idx="9">
                  <c:v>76</c:v>
                </c:pt>
                <c:pt idx="10">
                  <c:v>84</c:v>
                </c:pt>
                <c:pt idx="11">
                  <c:v>88</c:v>
                </c:pt>
                <c:pt idx="12">
                  <c:v>80</c:v>
                </c:pt>
                <c:pt idx="13">
                  <c:v>90</c:v>
                </c:pt>
                <c:pt idx="1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7E-40DC-91F8-55F736D65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54853552"/>
        <c:axId val="-185484430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'1,2'!#REF!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'1,2 (20)'!$B$45:$B$59</c15:sqref>
                        </c15:formulaRef>
                      </c:ext>
                    </c:extLst>
                    <c:strCache>
                      <c:ptCount val="15"/>
                      <c:pt idx="0">
                        <c:v>2003 г.</c:v>
                      </c:pt>
                      <c:pt idx="1">
                        <c:v>2004 г.</c:v>
                      </c:pt>
                      <c:pt idx="2">
                        <c:v>2005 г.</c:v>
                      </c:pt>
                      <c:pt idx="3">
                        <c:v>2006 г.</c:v>
                      </c:pt>
                      <c:pt idx="4">
                        <c:v>2007 г.</c:v>
                      </c:pt>
                      <c:pt idx="5">
                        <c:v>2008 г.</c:v>
                      </c:pt>
                      <c:pt idx="6">
                        <c:v>2009 г.</c:v>
                      </c:pt>
                      <c:pt idx="7">
                        <c:v>2010 г.</c:v>
                      </c:pt>
                      <c:pt idx="8">
                        <c:v>2011 г.</c:v>
                      </c:pt>
                      <c:pt idx="9">
                        <c:v>2013 г.</c:v>
                      </c:pt>
                      <c:pt idx="10">
                        <c:v>2014 г.</c:v>
                      </c:pt>
                      <c:pt idx="11">
                        <c:v>2015 г.</c:v>
                      </c:pt>
                      <c:pt idx="12">
                        <c:v>2017 г.</c:v>
                      </c:pt>
                      <c:pt idx="13">
                        <c:v>2018 г.</c:v>
                      </c:pt>
                      <c:pt idx="14">
                        <c:v>2020 г.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'1,2'!#REF!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37E-40DC-91F8-55F736D65BB4}"/>
                  </c:ext>
                </c:extLst>
              </c15:ser>
            </c15:filteredBarSeries>
          </c:ext>
        </c:extLst>
      </c:barChart>
      <c:catAx>
        <c:axId val="-185485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t-EE"/>
          </a:p>
        </c:txPr>
        <c:crossAx val="-1854844304"/>
        <c:crosses val="autoZero"/>
        <c:auto val="1"/>
        <c:lblAlgn val="ctr"/>
        <c:lblOffset val="100"/>
        <c:noMultiLvlLbl val="0"/>
      </c:catAx>
      <c:valAx>
        <c:axId val="-18548443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t-EE"/>
          </a:p>
        </c:txPr>
        <c:crossAx val="-185485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2.771805444647809E-2"/>
          <c:y val="2.5990903183885639E-2"/>
          <c:w val="0.90271672944241477"/>
          <c:h val="8.3127498167375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t-E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954775814313534"/>
          <c:y val="0.1967474611412427"/>
          <c:w val="0.4269874330224851"/>
          <c:h val="0.739770487419808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76-4921-927F-F31296606E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76-4921-927F-F31296606E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76-4921-927F-F31296606E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76-4921-927F-F31296606E9F}"/>
              </c:ext>
            </c:extLst>
          </c:dPt>
          <c:dPt>
            <c:idx val="4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276-4921-927F-F31296606E9F}"/>
              </c:ext>
            </c:extLst>
          </c:dPt>
          <c:dLbls>
            <c:dLbl>
              <c:idx val="1"/>
              <c:layout>
                <c:manualLayout>
                  <c:x val="2.556515113030226E-2"/>
                  <c:y val="5.15433067632070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76-4921-927F-F31296606E9F}"/>
                </c:ext>
              </c:extLst>
            </c:dLbl>
            <c:dLbl>
              <c:idx val="2"/>
              <c:layout>
                <c:manualLayout>
                  <c:x val="-0.14289391245449157"/>
                  <c:y val="9.14986632512060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76-4921-927F-F31296606E9F}"/>
                </c:ext>
              </c:extLst>
            </c:dLbl>
            <c:dLbl>
              <c:idx val="4"/>
              <c:layout>
                <c:manualLayout>
                  <c:x val="9.0125427869903366E-2"/>
                  <c:y val="0.116526607357126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76-4921-927F-F31296606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'21, 22,23,24 (20)'!$B$46:$B$50</c:f>
              <c:strCache>
                <c:ptCount val="5"/>
                <c:pt idx="0">
                  <c:v>Не поддерживаю</c:v>
                </c:pt>
                <c:pt idx="1">
                  <c:v>Скорей не поддержива</c:v>
                </c:pt>
                <c:pt idx="2">
                  <c:v>Скорей поддерживаю</c:v>
                </c:pt>
                <c:pt idx="3">
                  <c:v>Поддерживаю</c:v>
                </c:pt>
                <c:pt idx="4">
                  <c:v>Не могу сказать</c:v>
                </c:pt>
              </c:strCache>
            </c:strRef>
          </c:cat>
          <c:val>
            <c:numRef>
              <c:f>'21, 22,23,24 (20)'!$C$46:$C$50</c:f>
              <c:numCache>
                <c:formatCode>0</c:formatCode>
                <c:ptCount val="5"/>
                <c:pt idx="0">
                  <c:v>2.2649595269772611</c:v>
                </c:pt>
                <c:pt idx="1">
                  <c:v>4.5447752432822108</c:v>
                </c:pt>
                <c:pt idx="2">
                  <c:v>28.186828189035072</c:v>
                </c:pt>
                <c:pt idx="3">
                  <c:v>49.53837521976088</c:v>
                </c:pt>
                <c:pt idx="4">
                  <c:v>15.465061820944653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76-4921-927F-F31296606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903740157480311"/>
          <c:y val="2.5770268299795871E-2"/>
          <c:w val="0.36879593175853015"/>
          <c:h val="0.879646398366870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'27 (20)'!$B$43:$B$51</c:f>
              <c:strCache>
                <c:ptCount val="9"/>
                <c:pt idx="0">
                  <c:v>Меньше пересадок</c:v>
                </c:pt>
                <c:pt idx="1">
                  <c:v>Короткие интервалы</c:v>
                </c:pt>
                <c:pt idx="2">
                  <c:v>Остановки близко от дома/места назначения</c:v>
                </c:pt>
                <c:pt idx="3">
                  <c:v>Более пустые транспортные средства</c:v>
                </c:pt>
                <c:pt idx="4">
                  <c:v>Лучшее время начала и окончания</c:v>
                </c:pt>
                <c:pt idx="5">
                  <c:v>В транспортном средстве безопаснее</c:v>
                </c:pt>
                <c:pt idx="6">
                  <c:v>Иное</c:v>
                </c:pt>
                <c:pt idx="7">
                  <c:v>Ничего такого нет/не собираюсь пользоваться общественным транспортом</c:v>
                </c:pt>
                <c:pt idx="8">
                  <c:v>Не могу сказать</c:v>
                </c:pt>
              </c:strCache>
            </c:strRef>
          </c:cat>
          <c:val>
            <c:numRef>
              <c:f>'27 (20)'!$C$43:$C$51</c:f>
              <c:numCache>
                <c:formatCode>0</c:formatCode>
                <c:ptCount val="9"/>
                <c:pt idx="0">
                  <c:v>36.645277001209827</c:v>
                </c:pt>
                <c:pt idx="1">
                  <c:v>21.402923418083613</c:v>
                </c:pt>
                <c:pt idx="2">
                  <c:v>19.802751622163825</c:v>
                </c:pt>
                <c:pt idx="3">
                  <c:v>11.511680458228419</c:v>
                </c:pt>
                <c:pt idx="4">
                  <c:v>6.7582861689128846</c:v>
                </c:pt>
                <c:pt idx="5">
                  <c:v>3.0901016137015427</c:v>
                </c:pt>
                <c:pt idx="6">
                  <c:v>5.3502858276467364</c:v>
                </c:pt>
                <c:pt idx="7">
                  <c:v>21.677013178655194</c:v>
                </c:pt>
                <c:pt idx="8">
                  <c:v>15.162694288055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E-44DA-9982-8AAC31E81A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685822816"/>
        <c:axId val="-1685814656"/>
      </c:barChart>
      <c:catAx>
        <c:axId val="-1685822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685814656"/>
        <c:crosses val="autoZero"/>
        <c:auto val="1"/>
        <c:lblAlgn val="ctr"/>
        <c:lblOffset val="100"/>
        <c:noMultiLvlLbl val="0"/>
      </c:catAx>
      <c:valAx>
        <c:axId val="-168581465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68582281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Helvetica" pitchFamily="2" charset="0"/>
        </a:defRPr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89741403147174"/>
          <c:y val="0.17880959761919524"/>
          <c:w val="0.72667618643240217"/>
          <c:h val="0.69671936677206692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'13 (20)'!$F$2</c:f>
              <c:strCache>
                <c:ptCount val="1"/>
                <c:pt idx="0">
                  <c:v>5 - Очень хорошо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(20)'!$A$3:$A$5</c:f>
              <c:strCache>
                <c:ptCount val="3"/>
                <c:pt idx="0">
                  <c:v>Трамваи</c:v>
                </c:pt>
                <c:pt idx="1">
                  <c:v>Автобусы</c:v>
                </c:pt>
                <c:pt idx="2">
                  <c:v>Троллейбусы</c:v>
                </c:pt>
              </c:strCache>
            </c:strRef>
          </c:cat>
          <c:val>
            <c:numRef>
              <c:f>'13 (20)'!$F$3:$F$5</c:f>
              <c:numCache>
                <c:formatCode>0</c:formatCode>
                <c:ptCount val="3"/>
                <c:pt idx="0">
                  <c:v>44.240362561213374</c:v>
                </c:pt>
                <c:pt idx="1">
                  <c:v>32.074548535266231</c:v>
                </c:pt>
                <c:pt idx="2">
                  <c:v>27.621459954921786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B-4230-9AEB-9621DF8D572A}"/>
            </c:ext>
          </c:extLst>
        </c:ser>
        <c:ser>
          <c:idx val="2"/>
          <c:order val="1"/>
          <c:tx>
            <c:strRef>
              <c:f>'13 (20)'!$E$2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(20)'!$A$3:$A$5</c:f>
              <c:strCache>
                <c:ptCount val="3"/>
                <c:pt idx="0">
                  <c:v>Трамваи</c:v>
                </c:pt>
                <c:pt idx="1">
                  <c:v>Автобусы</c:v>
                </c:pt>
                <c:pt idx="2">
                  <c:v>Троллейбусы</c:v>
                </c:pt>
              </c:strCache>
            </c:strRef>
          </c:cat>
          <c:val>
            <c:numRef>
              <c:f>'13 (20)'!$E$3:$E$5</c:f>
              <c:numCache>
                <c:formatCode>0</c:formatCode>
                <c:ptCount val="3"/>
                <c:pt idx="0">
                  <c:v>42.937219685722809</c:v>
                </c:pt>
                <c:pt idx="1">
                  <c:v>46.229871730062065</c:v>
                </c:pt>
                <c:pt idx="2">
                  <c:v>33.924851368534384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4B-4230-9AEB-9621DF8D572A}"/>
            </c:ext>
          </c:extLst>
        </c:ser>
        <c:ser>
          <c:idx val="4"/>
          <c:order val="2"/>
          <c:tx>
            <c:strRef>
              <c:f>'13 (20)'!$D$2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(20)'!$A$3:$A$5</c:f>
              <c:strCache>
                <c:ptCount val="3"/>
                <c:pt idx="0">
                  <c:v>Трамваи</c:v>
                </c:pt>
                <c:pt idx="1">
                  <c:v>Автобусы</c:v>
                </c:pt>
                <c:pt idx="2">
                  <c:v>Троллейбусы</c:v>
                </c:pt>
              </c:strCache>
            </c:strRef>
          </c:cat>
          <c:val>
            <c:numRef>
              <c:f>'13 (20)'!$D$3:$D$5</c:f>
              <c:numCache>
                <c:formatCode>0</c:formatCode>
                <c:ptCount val="3"/>
                <c:pt idx="0">
                  <c:v>8.3632283343481397</c:v>
                </c:pt>
                <c:pt idx="1">
                  <c:v>19.551214841420094</c:v>
                </c:pt>
                <c:pt idx="2">
                  <c:v>20.689508884597522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4B-4230-9AEB-9621DF8D572A}"/>
            </c:ext>
          </c:extLst>
        </c:ser>
        <c:ser>
          <c:idx val="1"/>
          <c:order val="3"/>
          <c:tx>
            <c:strRef>
              <c:f>'13 (20)'!$C$2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(20)'!$A$3:$A$5</c:f>
              <c:strCache>
                <c:ptCount val="3"/>
                <c:pt idx="0">
                  <c:v>Трамваи</c:v>
                </c:pt>
                <c:pt idx="1">
                  <c:v>Автобусы</c:v>
                </c:pt>
                <c:pt idx="2">
                  <c:v>Троллейбусы</c:v>
                </c:pt>
              </c:strCache>
            </c:strRef>
          </c:cat>
          <c:val>
            <c:numRef>
              <c:f>'13 (20)'!$C$3:$C$5</c:f>
              <c:numCache>
                <c:formatCode>0</c:formatCode>
                <c:ptCount val="3"/>
                <c:pt idx="0">
                  <c:v>0.72840798801742002</c:v>
                </c:pt>
                <c:pt idx="1">
                  <c:v>0.53617052804510168</c:v>
                </c:pt>
                <c:pt idx="2">
                  <c:v>4.2981942584330124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4B-4230-9AEB-9621DF8D572A}"/>
            </c:ext>
          </c:extLst>
        </c:ser>
        <c:ser>
          <c:idx val="0"/>
          <c:order val="4"/>
          <c:tx>
            <c:strRef>
              <c:f>'13 (20)'!$B$2</c:f>
              <c:strCache>
                <c:ptCount val="1"/>
                <c:pt idx="0">
                  <c:v>1 - Очень плохо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(20)'!$A$3:$A$5</c:f>
              <c:strCache>
                <c:ptCount val="3"/>
                <c:pt idx="0">
                  <c:v>Трамваи</c:v>
                </c:pt>
                <c:pt idx="1">
                  <c:v>Автобусы</c:v>
                </c:pt>
                <c:pt idx="2">
                  <c:v>Троллейбусы</c:v>
                </c:pt>
              </c:strCache>
            </c:strRef>
          </c:cat>
          <c:val>
            <c:numRef>
              <c:f>'13 (20)'!$B$3:$B$5</c:f>
              <c:numCache>
                <c:formatCode>0</c:formatCode>
                <c:ptCount val="3"/>
                <c:pt idx="0">
                  <c:v>0</c:v>
                </c:pt>
                <c:pt idx="1">
                  <c:v>0.55943472551635309</c:v>
                </c:pt>
                <c:pt idx="2">
                  <c:v>1.2542663789226569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4B-4230-9AEB-9621DF8D572A}"/>
            </c:ext>
          </c:extLst>
        </c:ser>
        <c:ser>
          <c:idx val="5"/>
          <c:order val="5"/>
          <c:tx>
            <c:strRef>
              <c:f>'13 (20)'!$G$2</c:f>
              <c:strCache>
                <c:ptCount val="1"/>
                <c:pt idx="0">
                  <c:v>Не могу сказать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(20)'!$A$3:$A$5</c:f>
              <c:strCache>
                <c:ptCount val="3"/>
                <c:pt idx="0">
                  <c:v>Трамваи</c:v>
                </c:pt>
                <c:pt idx="1">
                  <c:v>Автобусы</c:v>
                </c:pt>
                <c:pt idx="2">
                  <c:v>Троллейбусы</c:v>
                </c:pt>
              </c:strCache>
            </c:strRef>
          </c:cat>
          <c:val>
            <c:numRef>
              <c:f>'13 (20)'!$G$3:$G$5</c:f>
              <c:numCache>
                <c:formatCode>0</c:formatCode>
                <c:ptCount val="3"/>
                <c:pt idx="0">
                  <c:v>3.7307814306982685</c:v>
                </c:pt>
                <c:pt idx="1">
                  <c:v>1.0487596396901531</c:v>
                </c:pt>
                <c:pt idx="2">
                  <c:v>12.211719154590677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4B-4230-9AEB-9621DF8D5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842655648"/>
        <c:axId val="-1842657824"/>
      </c:barChart>
      <c:catAx>
        <c:axId val="-1842655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et-EE"/>
          </a:p>
        </c:txPr>
        <c:crossAx val="-1842657824"/>
        <c:crosses val="autoZero"/>
        <c:auto val="1"/>
        <c:lblAlgn val="ctr"/>
        <c:lblOffset val="100"/>
        <c:noMultiLvlLbl val="0"/>
      </c:catAx>
      <c:valAx>
        <c:axId val="-18426578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t-EE"/>
          </a:p>
        </c:txPr>
        <c:crossAx val="-184265564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t-E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Helvetica" pitchFamily="2" charset="0"/>
        </a:defRPr>
      </a:pPr>
      <a:endParaRPr lang="et-EE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6682065714458"/>
          <c:y val="0.42435773886473144"/>
          <c:w val="0.83835972115368096"/>
          <c:h val="0.362747678928193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'5 (20)'!$B$22</c:f>
              <c:strCache>
                <c:ptCount val="1"/>
                <c:pt idx="0">
                  <c:v>Полностью довольны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(20)'!$A$23</c:f>
              <c:strCache>
                <c:ptCount val="1"/>
                <c:pt idx="0">
                  <c:v>Удовлетворённость </c:v>
                </c:pt>
              </c:strCache>
            </c:strRef>
          </c:cat>
          <c:val>
            <c:numRef>
              <c:f>'5 (20)'!$B$23</c:f>
              <c:numCache>
                <c:formatCode>0</c:formatCode>
                <c:ptCount val="1"/>
                <c:pt idx="0">
                  <c:v>30.643570966314616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D-40C6-B26E-2BBE3E7E671E}"/>
            </c:ext>
          </c:extLst>
        </c:ser>
        <c:ser>
          <c:idx val="1"/>
          <c:order val="1"/>
          <c:tx>
            <c:strRef>
              <c:f>'5 (20)'!$C$22</c:f>
              <c:strCache>
                <c:ptCount val="1"/>
                <c:pt idx="0">
                  <c:v>Вполне довольны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(20)'!$A$23</c:f>
              <c:strCache>
                <c:ptCount val="1"/>
                <c:pt idx="0">
                  <c:v>Удовлетворённость </c:v>
                </c:pt>
              </c:strCache>
            </c:strRef>
          </c:cat>
          <c:val>
            <c:numRef>
              <c:f>'5 (20)'!$C$23</c:f>
              <c:numCache>
                <c:formatCode>0</c:formatCode>
                <c:ptCount val="1"/>
                <c:pt idx="0">
                  <c:v>50.741077558428394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DD-40C6-B26E-2BBE3E7E671E}"/>
            </c:ext>
          </c:extLst>
        </c:ser>
        <c:ser>
          <c:idx val="4"/>
          <c:order val="2"/>
          <c:tx>
            <c:strRef>
              <c:f>'5 (20)'!$D$22</c:f>
              <c:strCache>
                <c:ptCount val="1"/>
                <c:pt idx="0">
                  <c:v>Ни доволен, ни недоволен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(20)'!$A$23</c:f>
              <c:strCache>
                <c:ptCount val="1"/>
                <c:pt idx="0">
                  <c:v>Удовлетворённость </c:v>
                </c:pt>
              </c:strCache>
            </c:strRef>
          </c:cat>
          <c:val>
            <c:numRef>
              <c:f>'5 (20)'!$D$23</c:f>
              <c:numCache>
                <c:formatCode>0</c:formatCode>
                <c:ptCount val="1"/>
                <c:pt idx="0">
                  <c:v>13.137877941633208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DD-40C6-B26E-2BBE3E7E671E}"/>
            </c:ext>
          </c:extLst>
        </c:ser>
        <c:ser>
          <c:idx val="2"/>
          <c:order val="3"/>
          <c:tx>
            <c:strRef>
              <c:f>'5 (20)'!$E$22</c:f>
              <c:strCache>
                <c:ptCount val="1"/>
                <c:pt idx="0">
                  <c:v>Не вполне недовольны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(20)'!$A$23</c:f>
              <c:strCache>
                <c:ptCount val="1"/>
                <c:pt idx="0">
                  <c:v>Удовлетворённость </c:v>
                </c:pt>
              </c:strCache>
            </c:strRef>
          </c:cat>
          <c:val>
            <c:numRef>
              <c:f>'5 (20)'!$E$23</c:f>
              <c:numCache>
                <c:formatCode>0</c:formatCode>
                <c:ptCount val="1"/>
                <c:pt idx="0">
                  <c:v>3.4055456473764214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DD-40C6-B26E-2BBE3E7E671E}"/>
            </c:ext>
          </c:extLst>
        </c:ser>
        <c:ser>
          <c:idx val="3"/>
          <c:order val="4"/>
          <c:tx>
            <c:strRef>
              <c:f>'5 (20)'!$F$22</c:f>
              <c:strCache>
                <c:ptCount val="1"/>
                <c:pt idx="0">
                  <c:v>Совсем недовольны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(20)'!$A$23</c:f>
              <c:strCache>
                <c:ptCount val="1"/>
                <c:pt idx="0">
                  <c:v>Удовлетворённость </c:v>
                </c:pt>
              </c:strCache>
            </c:strRef>
          </c:cat>
          <c:val>
            <c:numRef>
              <c:f>'5 (20)'!$F$23</c:f>
              <c:numCache>
                <c:formatCode>0</c:formatCode>
                <c:ptCount val="1"/>
                <c:pt idx="0">
                  <c:v>0.60014095537569523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DD-40C6-B26E-2BBE3E7E671E}"/>
            </c:ext>
          </c:extLst>
        </c:ser>
        <c:ser>
          <c:idx val="5"/>
          <c:order val="5"/>
          <c:tx>
            <c:strRef>
              <c:f>'5 (20)'!$G$22</c:f>
              <c:strCache>
                <c:ptCount val="1"/>
                <c:pt idx="0">
                  <c:v>Не могу сказать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(20)'!$A$23</c:f>
              <c:strCache>
                <c:ptCount val="1"/>
                <c:pt idx="0">
                  <c:v>Удовлетворённость </c:v>
                </c:pt>
              </c:strCache>
            </c:strRef>
          </c:cat>
          <c:val>
            <c:numRef>
              <c:f>'5 (20)'!$G$23</c:f>
              <c:numCache>
                <c:formatCode>0</c:formatCode>
                <c:ptCount val="1"/>
                <c:pt idx="0">
                  <c:v>1.4717869308716565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DD-40C6-B26E-2BBE3E7E6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691290240"/>
        <c:axId val="-1691298944"/>
      </c:barChart>
      <c:catAx>
        <c:axId val="-1691290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et-EE"/>
          </a:p>
        </c:txPr>
        <c:crossAx val="-1691298944"/>
        <c:crosses val="autoZero"/>
        <c:auto val="1"/>
        <c:lblAlgn val="ctr"/>
        <c:lblOffset val="100"/>
        <c:noMultiLvlLbl val="0"/>
      </c:catAx>
      <c:valAx>
        <c:axId val="-16912989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t-EE"/>
          </a:p>
        </c:txPr>
        <c:crossAx val="-169129024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"/>
          <c:y val="5.3290700772715159E-2"/>
          <c:w val="0.73531233367203763"/>
          <c:h val="0.3647147024287831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t-E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Helvetica" pitchFamily="2" charset="0"/>
        </a:defRPr>
      </a:pPr>
      <a:endParaRPr lang="et-E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19710676809698E-2"/>
          <c:y val="4.3782247426325596E-2"/>
          <c:w val="0.86940003931787546"/>
          <c:h val="0.922413793103448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'5 (20)'!$B$3</c:f>
              <c:strCache>
                <c:ptCount val="1"/>
                <c:pt idx="0">
                  <c:v>Оценка 1-5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'5 (20)'!$C$2:$T$2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2017</c:v>
                </c:pt>
                <c:pt idx="16">
                  <c:v>2018</c:v>
                </c:pt>
                <c:pt idx="17">
                  <c:v>2020</c:v>
                </c:pt>
              </c:numCache>
            </c:numRef>
          </c:xVal>
          <c:yVal>
            <c:numRef>
              <c:f>'5 (20)'!$C$3:$T$3</c:f>
              <c:numCache>
                <c:formatCode>0.00</c:formatCode>
                <c:ptCount val="18"/>
                <c:pt idx="0">
                  <c:v>3.62</c:v>
                </c:pt>
                <c:pt idx="1">
                  <c:v>3.74</c:v>
                </c:pt>
                <c:pt idx="2">
                  <c:v>3.88</c:v>
                </c:pt>
                <c:pt idx="3">
                  <c:v>3.91</c:v>
                </c:pt>
                <c:pt idx="4">
                  <c:v>3.7</c:v>
                </c:pt>
                <c:pt idx="5">
                  <c:v>3.88</c:v>
                </c:pt>
                <c:pt idx="6" formatCode="General">
                  <c:v>3.76</c:v>
                </c:pt>
                <c:pt idx="7" formatCode="General">
                  <c:v>3.84</c:v>
                </c:pt>
                <c:pt idx="8" formatCode="General">
                  <c:v>3.74</c:v>
                </c:pt>
                <c:pt idx="9" formatCode="General">
                  <c:v>3.69</c:v>
                </c:pt>
                <c:pt idx="10" formatCode="General">
                  <c:v>3.61</c:v>
                </c:pt>
                <c:pt idx="11">
                  <c:v>3.726514272966992</c:v>
                </c:pt>
                <c:pt idx="12" formatCode="General">
                  <c:v>3.89</c:v>
                </c:pt>
                <c:pt idx="13" formatCode="General">
                  <c:v>3.93</c:v>
                </c:pt>
                <c:pt idx="14" formatCode="General">
                  <c:v>4.13</c:v>
                </c:pt>
                <c:pt idx="15" formatCode="General">
                  <c:v>4.08</c:v>
                </c:pt>
                <c:pt idx="16" formatCode="General">
                  <c:v>4.1100000000000003</c:v>
                </c:pt>
                <c:pt idx="17">
                  <c:v>4.0902703762379335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AD-4ED4-9D73-1236480C8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91289696"/>
        <c:axId val="-1691297312"/>
      </c:scatterChart>
      <c:valAx>
        <c:axId val="-1691289696"/>
        <c:scaling>
          <c:orientation val="minMax"/>
          <c:max val="2020"/>
          <c:min val="2000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 w="36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et-EE"/>
          </a:p>
        </c:txPr>
        <c:crossAx val="-1691297312"/>
        <c:crossesAt val="2"/>
        <c:crossBetween val="midCat"/>
        <c:majorUnit val="1"/>
        <c:minorUnit val="1"/>
      </c:valAx>
      <c:valAx>
        <c:axId val="-1691297312"/>
        <c:scaling>
          <c:orientation val="minMax"/>
          <c:max val="5"/>
          <c:min val="1"/>
        </c:scaling>
        <c:delete val="0"/>
        <c:axPos val="l"/>
        <c:majorGridlines>
          <c:spPr>
            <a:ln w="367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40" b="0" i="0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ru-RU"/>
                  <a:t>Оценка</a:t>
                </a:r>
                <a:r>
                  <a:rPr lang="ru-RU" baseline="0"/>
                  <a:t> 1-5</a:t>
                </a:r>
              </a:p>
              <a:p>
                <a:pPr>
                  <a:defRPr sz="1040" b="0" i="0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 baseline="0"/>
              </a:p>
              <a:p>
                <a:pPr>
                  <a:defRPr sz="1040" b="0" i="0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endParaRPr lang="et-EE"/>
              </a:p>
            </c:rich>
          </c:tx>
          <c:layout>
            <c:manualLayout>
              <c:xMode val="edge"/>
              <c:yMode val="edge"/>
              <c:x val="1.3227510383727631E-2"/>
              <c:y val="0.29741387492615085"/>
            </c:manualLayout>
          </c:layout>
          <c:overlay val="0"/>
          <c:spPr>
            <a:noFill/>
            <a:ln w="29409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6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3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et-EE"/>
          </a:p>
        </c:txPr>
        <c:crossAx val="-1691289696"/>
        <c:crossesAt val="2000"/>
        <c:crossBetween val="midCat"/>
        <c:majorUnit val="1"/>
        <c:minorUnit val="0.25"/>
      </c:valAx>
      <c:spPr>
        <a:solidFill>
          <a:srgbClr val="FFFFFF"/>
        </a:solidFill>
        <a:ln w="14701">
          <a:noFill/>
          <a:prstDash val="solid"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274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t-E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38891337007218E-2"/>
          <c:y val="0.23710078493709413"/>
          <c:w val="0.87965616045845274"/>
          <c:h val="0.65377003930846678"/>
        </c:manualLayout>
      </c:layout>
      <c:scatterChart>
        <c:scatterStyle val="lineMarker"/>
        <c:varyColors val="0"/>
        <c:ser>
          <c:idx val="0"/>
          <c:order val="0"/>
          <c:tx>
            <c:strRef>
              <c:f>'4 (20)'!$B$8</c:f>
              <c:strCache>
                <c:ptCount val="1"/>
                <c:pt idx="0">
                  <c:v>Автобус</c:v>
                </c:pt>
              </c:strCache>
            </c:strRef>
          </c:tx>
          <c:spPr>
            <a:ln w="2540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diamond"/>
            <c:size val="2"/>
            <c:spPr>
              <a:solidFill>
                <a:srgbClr val="C00000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dLbl>
              <c:idx val="16"/>
              <c:layout>
                <c:manualLayout>
                  <c:x val="0"/>
                  <c:y val="-4.3818466353677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BD-4D23-81EB-76419AD3D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'4 (20)'!$C$7:$T$7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2017</c:v>
                </c:pt>
                <c:pt idx="16">
                  <c:v>2018</c:v>
                </c:pt>
                <c:pt idx="17">
                  <c:v>2020</c:v>
                </c:pt>
              </c:numCache>
            </c:numRef>
          </c:xVal>
          <c:yVal>
            <c:numRef>
              <c:f>'4 (20)'!$C$8:$T$8</c:f>
              <c:numCache>
                <c:formatCode>0</c:formatCode>
                <c:ptCount val="18"/>
                <c:pt idx="0">
                  <c:v>61</c:v>
                </c:pt>
                <c:pt idx="1">
                  <c:v>67</c:v>
                </c:pt>
                <c:pt idx="2">
                  <c:v>64</c:v>
                </c:pt>
                <c:pt idx="3">
                  <c:v>65</c:v>
                </c:pt>
                <c:pt idx="4">
                  <c:v>62</c:v>
                </c:pt>
                <c:pt idx="5">
                  <c:v>59.090910969158031</c:v>
                </c:pt>
                <c:pt idx="6">
                  <c:v>57.172050371240495</c:v>
                </c:pt>
                <c:pt idx="7">
                  <c:v>53.993325205548039</c:v>
                </c:pt>
                <c:pt idx="8">
                  <c:v>63.759424880383627</c:v>
                </c:pt>
                <c:pt idx="9">
                  <c:v>60.284572981887798</c:v>
                </c:pt>
                <c:pt idx="10">
                  <c:v>55.750266525546735</c:v>
                </c:pt>
                <c:pt idx="11">
                  <c:v>62.644469007447476</c:v>
                </c:pt>
                <c:pt idx="12">
                  <c:v>57.510408415032074</c:v>
                </c:pt>
                <c:pt idx="13">
                  <c:v>49</c:v>
                </c:pt>
                <c:pt idx="14">
                  <c:v>47.298304532730988</c:v>
                </c:pt>
                <c:pt idx="15" formatCode="General">
                  <c:v>58</c:v>
                </c:pt>
                <c:pt idx="16">
                  <c:v>48.098639191353229</c:v>
                </c:pt>
                <c:pt idx="17">
                  <c:v>61.883145293726791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9BD-4D23-81EB-76419AD3D25B}"/>
            </c:ext>
          </c:extLst>
        </c:ser>
        <c:ser>
          <c:idx val="1"/>
          <c:order val="1"/>
          <c:tx>
            <c:strRef>
              <c:f>'4 (20)'!$B$9</c:f>
              <c:strCache>
                <c:ptCount val="1"/>
                <c:pt idx="0">
                  <c:v>Трамвай</c:v>
                </c:pt>
              </c:strCache>
            </c:strRef>
          </c:tx>
          <c:spPr>
            <a:ln w="2540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triangle"/>
            <c:size val="2"/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Lbls>
            <c:dLbl>
              <c:idx val="16"/>
              <c:layout>
                <c:manualLayout>
                  <c:x val="0"/>
                  <c:y val="0.1001564945226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BD-4D23-81EB-76419AD3D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'4 (20)'!$C$7:$T$7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2017</c:v>
                </c:pt>
                <c:pt idx="16">
                  <c:v>2018</c:v>
                </c:pt>
                <c:pt idx="17">
                  <c:v>2020</c:v>
                </c:pt>
              </c:numCache>
            </c:numRef>
          </c:xVal>
          <c:yVal>
            <c:numRef>
              <c:f>'4 (20)'!$C$9:$T$9</c:f>
              <c:numCache>
                <c:formatCode>0</c:formatCode>
                <c:ptCount val="18"/>
                <c:pt idx="0">
                  <c:v>16</c:v>
                </c:pt>
                <c:pt idx="1">
                  <c:v>14</c:v>
                </c:pt>
                <c:pt idx="2">
                  <c:v>15</c:v>
                </c:pt>
                <c:pt idx="3">
                  <c:v>8</c:v>
                </c:pt>
                <c:pt idx="4">
                  <c:v>8</c:v>
                </c:pt>
                <c:pt idx="5">
                  <c:v>17.387147946177929</c:v>
                </c:pt>
                <c:pt idx="6">
                  <c:v>12.778201496129023</c:v>
                </c:pt>
                <c:pt idx="7">
                  <c:v>20.362884767634622</c:v>
                </c:pt>
                <c:pt idx="8">
                  <c:v>13.659982886597701</c:v>
                </c:pt>
                <c:pt idx="9">
                  <c:v>15.177861538212227</c:v>
                </c:pt>
                <c:pt idx="10">
                  <c:v>15.836348587422828</c:v>
                </c:pt>
                <c:pt idx="11">
                  <c:v>16.865953865848372</c:v>
                </c:pt>
                <c:pt idx="12">
                  <c:v>12.899258189562623</c:v>
                </c:pt>
                <c:pt idx="13">
                  <c:v>14</c:v>
                </c:pt>
                <c:pt idx="14">
                  <c:v>18.23759768950891</c:v>
                </c:pt>
                <c:pt idx="15" formatCode="General">
                  <c:v>32</c:v>
                </c:pt>
                <c:pt idx="16">
                  <c:v>44.569593161192827</c:v>
                </c:pt>
                <c:pt idx="17">
                  <c:v>33.915405898529407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9BD-4D23-81EB-76419AD3D25B}"/>
            </c:ext>
          </c:extLst>
        </c:ser>
        <c:ser>
          <c:idx val="2"/>
          <c:order val="2"/>
          <c:tx>
            <c:strRef>
              <c:f>'4 (20)'!$B$10</c:f>
              <c:strCache>
                <c:ptCount val="1"/>
                <c:pt idx="0">
                  <c:v>Троллейбус</c:v>
                </c:pt>
              </c:strCache>
            </c:strRef>
          </c:tx>
          <c:spPr>
            <a:ln w="25400" cap="rnd" cmpd="sng" algn="ctr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triangle"/>
            <c:size val="2"/>
            <c:spPr>
              <a:solidFill>
                <a:srgbClr val="0070C0"/>
              </a:solidFill>
              <a:ln w="6350" cap="flat" cmpd="sng" algn="ctr">
                <a:solidFill>
                  <a:srgbClr val="0070C0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'4 (20)'!$C$7:$T$7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2017</c:v>
                </c:pt>
                <c:pt idx="16">
                  <c:v>2018</c:v>
                </c:pt>
                <c:pt idx="17">
                  <c:v>2020</c:v>
                </c:pt>
              </c:numCache>
            </c:numRef>
          </c:xVal>
          <c:yVal>
            <c:numRef>
              <c:f>'4 (20)'!$C$10:$T$10</c:f>
              <c:numCache>
                <c:formatCode>0</c:formatCode>
                <c:ptCount val="18"/>
                <c:pt idx="0">
                  <c:v>16</c:v>
                </c:pt>
                <c:pt idx="1">
                  <c:v>11</c:v>
                </c:pt>
                <c:pt idx="2">
                  <c:v>15</c:v>
                </c:pt>
                <c:pt idx="3">
                  <c:v>15</c:v>
                </c:pt>
                <c:pt idx="4">
                  <c:v>19</c:v>
                </c:pt>
                <c:pt idx="5">
                  <c:v>13.736746652650403</c:v>
                </c:pt>
                <c:pt idx="6">
                  <c:v>16.404622612117546</c:v>
                </c:pt>
                <c:pt idx="7">
                  <c:v>13.910657423100115</c:v>
                </c:pt>
                <c:pt idx="8">
                  <c:v>13.485975981956905</c:v>
                </c:pt>
                <c:pt idx="9">
                  <c:v>14.035063025942389</c:v>
                </c:pt>
                <c:pt idx="10">
                  <c:v>16.728669027656117</c:v>
                </c:pt>
                <c:pt idx="11">
                  <c:v>12.423828339428505</c:v>
                </c:pt>
                <c:pt idx="12">
                  <c:v>5.8188051304591486</c:v>
                </c:pt>
                <c:pt idx="13">
                  <c:v>11</c:v>
                </c:pt>
                <c:pt idx="14">
                  <c:v>9.945161369151986</c:v>
                </c:pt>
                <c:pt idx="15" formatCode="General">
                  <c:v>10</c:v>
                </c:pt>
                <c:pt idx="16">
                  <c:v>7.3317676474539333</c:v>
                </c:pt>
                <c:pt idx="17">
                  <c:v>4.2014488077438186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9BD-4D23-81EB-76419AD3D25B}"/>
            </c:ext>
          </c:extLst>
        </c:ser>
        <c:ser>
          <c:idx val="3"/>
          <c:order val="3"/>
          <c:tx>
            <c:strRef>
              <c:f>'4 (20)'!$B$11</c:f>
              <c:strCache>
                <c:ptCount val="1"/>
                <c:pt idx="0">
                  <c:v>Электропоезд</c:v>
                </c:pt>
              </c:strCache>
            </c:strRef>
          </c:tx>
          <c:spPr>
            <a:ln w="19050" cap="rnd" cmpd="sng" algn="ctr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diamond"/>
            <c:size val="2"/>
            <c:spPr>
              <a:solidFill>
                <a:schemeClr val="accent4"/>
              </a:solidFill>
              <a:ln w="6350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marker>
          <c:xVal>
            <c:numRef>
              <c:f>'4 (20)'!$C$7:$T$7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2017</c:v>
                </c:pt>
                <c:pt idx="16">
                  <c:v>2018</c:v>
                </c:pt>
                <c:pt idx="17">
                  <c:v>2020</c:v>
                </c:pt>
              </c:numCache>
            </c:numRef>
          </c:xVal>
          <c:yVal>
            <c:numRef>
              <c:f>'4 (20)'!$C$11:$T$11</c:f>
              <c:numCache>
                <c:formatCode>0</c:formatCode>
                <c:ptCount val="18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12</c:v>
                </c:pt>
                <c:pt idx="4">
                  <c:v>11</c:v>
                </c:pt>
                <c:pt idx="5">
                  <c:v>9.7851944320135527</c:v>
                </c:pt>
                <c:pt idx="6">
                  <c:v>12.920734642008856</c:v>
                </c:pt>
                <c:pt idx="7">
                  <c:v>11.180071918421495</c:v>
                </c:pt>
                <c:pt idx="8">
                  <c:v>6.9564536390869218</c:v>
                </c:pt>
                <c:pt idx="9">
                  <c:v>10.502502453957659</c:v>
                </c:pt>
                <c:pt idx="10">
                  <c:v>11.68471585937429</c:v>
                </c:pt>
                <c:pt idx="11">
                  <c:v>7.9171894002944123</c:v>
                </c:pt>
                <c:pt idx="12">
                  <c:v>22.254655708219129</c:v>
                </c:pt>
                <c:pt idx="13">
                  <c:v>26</c:v>
                </c:pt>
                <c:pt idx="14">
                  <c:v>24.518936408608177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9BD-4D23-81EB-76419AD3D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91284256"/>
        <c:axId val="-1691283712"/>
      </c:scatterChart>
      <c:valAx>
        <c:axId val="-1691284256"/>
        <c:scaling>
          <c:orientation val="minMax"/>
          <c:max val="2020"/>
          <c:min val="2000"/>
        </c:scaling>
        <c:delete val="0"/>
        <c:axPos val="b"/>
        <c:majorGridlines>
          <c:spPr>
            <a:ln w="2973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2973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et-EE"/>
          </a:p>
        </c:txPr>
        <c:crossAx val="-1691283712"/>
        <c:crossesAt val="0"/>
        <c:crossBetween val="midCat"/>
        <c:majorUnit val="1"/>
        <c:minorUnit val="1"/>
      </c:valAx>
      <c:valAx>
        <c:axId val="-1691283712"/>
        <c:scaling>
          <c:orientation val="minMax"/>
          <c:max val="75"/>
          <c:min val="0"/>
        </c:scaling>
        <c:delete val="0"/>
        <c:axPos val="l"/>
        <c:majorGridlines>
          <c:spPr>
            <a:ln w="2973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t-EE"/>
                  <a:t> %</a:t>
                </a:r>
              </a:p>
            </c:rich>
          </c:tx>
          <c:layout>
            <c:manualLayout>
              <c:xMode val="edge"/>
              <c:yMode val="edge"/>
              <c:x val="2.1489996952184811E-2"/>
              <c:y val="0.52617815912852584"/>
            </c:manualLayout>
          </c:layout>
          <c:overlay val="0"/>
          <c:spPr>
            <a:noFill/>
            <a:ln w="23789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Verdana"/>
                  <a:ea typeface="Verdana"/>
                  <a:cs typeface="Verdana"/>
                </a:defRPr>
              </a:pPr>
              <a:endParaRPr lang="et-E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2973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et-EE"/>
          </a:p>
        </c:txPr>
        <c:crossAx val="-1691284256"/>
        <c:crossesAt val="2000"/>
        <c:crossBetween val="midCat"/>
        <c:majorUnit val="15"/>
        <c:minorUnit val="15"/>
      </c:valAx>
      <c:spPr>
        <a:solidFill>
          <a:srgbClr val="FFFFFF"/>
        </a:solidFill>
        <a:ln w="11894">
          <a:solidFill>
            <a:srgbClr val="808080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.21193524023803825"/>
          <c:y val="7.754153422115112E-2"/>
          <c:w val="0.48006175728482725"/>
          <c:h val="0.12029981326960996"/>
        </c:manualLayout>
      </c:layout>
      <c:overlay val="0"/>
      <c:spPr>
        <a:noFill/>
        <a:ln w="2378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et-EE"/>
        </a:p>
      </c:txPr>
    </c:legend>
    <c:plotVisOnly val="0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t-E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17629046369204"/>
          <c:y val="1.9654053659959172E-2"/>
          <c:w val="0.47399037620297463"/>
          <c:h val="0.893717556138815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 (20)'!$B$2:$B$15</c:f>
              <c:strCache>
                <c:ptCount val="14"/>
                <c:pt idx="0">
                  <c:v>Соблюдение графика движения</c:v>
                </c:pt>
                <c:pt idx="1">
                  <c:v>Чистота, порядок в транспортном средстве</c:v>
                </c:pt>
                <c:pt idx="2">
                  <c:v>Подходящие интервалы движения</c:v>
                </c:pt>
                <c:pt idx="3">
                  <c:v>Удобство транспортного средства</c:v>
                </c:pt>
                <c:pt idx="4">
                  <c:v>Объявление остановок</c:v>
                </c:pt>
                <c:pt idx="5">
                  <c:v>Количество пассажиров при движении</c:v>
                </c:pt>
                <c:pt idx="6">
                  <c:v>Безопасность в транспортном средстве</c:v>
                </c:pt>
                <c:pt idx="7">
                  <c:v>Постоянство, стабильность графика движения</c:v>
                </c:pt>
                <c:pt idx="8">
                  <c:v>Климат внутри транспортного средства (тепло, вентиляция)</c:v>
                </c:pt>
                <c:pt idx="9">
                  <c:v>Поведение водителя</c:v>
                </c:pt>
                <c:pt idx="10">
                  <c:v>Места расположения остановок</c:v>
                </c:pt>
                <c:pt idx="11">
                  <c:v>Скорость прибытия в место назначения</c:v>
                </c:pt>
                <c:pt idx="12">
                  <c:v>Доступность информации (графики движения, маршруты)</c:v>
                </c:pt>
                <c:pt idx="13">
                  <c:v>Не могу сказать</c:v>
                </c:pt>
              </c:strCache>
            </c:strRef>
          </c:cat>
          <c:val>
            <c:numRef>
              <c:f>'12 (20)'!$C$2:$C$15</c:f>
              <c:numCache>
                <c:formatCode>0</c:formatCode>
                <c:ptCount val="14"/>
                <c:pt idx="0">
                  <c:v>78.302982133942081</c:v>
                </c:pt>
                <c:pt idx="1">
                  <c:v>67.780768004564379</c:v>
                </c:pt>
                <c:pt idx="2">
                  <c:v>49.677436218422457</c:v>
                </c:pt>
                <c:pt idx="3">
                  <c:v>36.573364128407313</c:v>
                </c:pt>
                <c:pt idx="4">
                  <c:v>34.568654455197986</c:v>
                </c:pt>
                <c:pt idx="5">
                  <c:v>34.096620158377235</c:v>
                </c:pt>
                <c:pt idx="6">
                  <c:v>29.869992723083527</c:v>
                </c:pt>
                <c:pt idx="7">
                  <c:v>28.875769125506938</c:v>
                </c:pt>
                <c:pt idx="8">
                  <c:v>28.504276036673325</c:v>
                </c:pt>
                <c:pt idx="9">
                  <c:v>21.796721033874292</c:v>
                </c:pt>
                <c:pt idx="10">
                  <c:v>21.270046638542635</c:v>
                </c:pt>
                <c:pt idx="11">
                  <c:v>18.937958825955288</c:v>
                </c:pt>
                <c:pt idx="12">
                  <c:v>15.838505886723578</c:v>
                </c:pt>
                <c:pt idx="13">
                  <c:v>2.6803437084190649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4-4A67-B724-892D55F4F3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842651840"/>
        <c:axId val="-1842663808"/>
      </c:barChart>
      <c:catAx>
        <c:axId val="-1842651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842663808"/>
        <c:crosses val="autoZero"/>
        <c:auto val="1"/>
        <c:lblAlgn val="ctr"/>
        <c:lblOffset val="100"/>
        <c:noMultiLvlLbl val="0"/>
      </c:catAx>
      <c:valAx>
        <c:axId val="-184266380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84265184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Helvetica" pitchFamily="2" charset="0"/>
        </a:defRPr>
      </a:pPr>
      <a:endParaRPr lang="et-E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'12 (20)'!$E$29</c:f>
              <c:strCache>
                <c:ptCount val="1"/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'12 (20)'!$B$30:$B$42</c:f>
              <c:strCache>
                <c:ptCount val="13"/>
                <c:pt idx="0">
                  <c:v>Соблюдение графика движения</c:v>
                </c:pt>
                <c:pt idx="1">
                  <c:v>Чистота, порядок в транспортном средстве </c:v>
                </c:pt>
                <c:pt idx="2">
                  <c:v>Подходящие интервалы движения</c:v>
                </c:pt>
                <c:pt idx="3">
                  <c:v>Удобство транспортного средства</c:v>
                </c:pt>
                <c:pt idx="4">
                  <c:v>Объявление остановок</c:v>
                </c:pt>
                <c:pt idx="5">
                  <c:v>Количество пассажиров при движении</c:v>
                </c:pt>
                <c:pt idx="6">
                  <c:v>Безопасность в транспортном средстве</c:v>
                </c:pt>
                <c:pt idx="7">
                  <c:v>Постоянство, стабильность графика движения</c:v>
                </c:pt>
                <c:pt idx="8">
                  <c:v>Климат внутри транспортного средства (тепло, вентиляция)</c:v>
                </c:pt>
                <c:pt idx="9">
                  <c:v>Поведение водителя</c:v>
                </c:pt>
                <c:pt idx="10">
                  <c:v>Места расположения остановок</c:v>
                </c:pt>
                <c:pt idx="11">
                  <c:v>Скорость прибытия в место назначения</c:v>
                </c:pt>
                <c:pt idx="12">
                  <c:v>Доступность информации (графики движения, маршруты)</c:v>
                </c:pt>
              </c:strCache>
            </c:strRef>
          </c:cat>
          <c:val>
            <c:numRef>
              <c:f>'12 (20)'!$E$30:$E$42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 formatCode="0">
                  <c:v>5</c:v>
                </c:pt>
                <c:pt idx="3">
                  <c:v>7</c:v>
                </c:pt>
                <c:pt idx="4">
                  <c:v>9</c:v>
                </c:pt>
                <c:pt idx="5" formatCode="0">
                  <c:v>11</c:v>
                </c:pt>
                <c:pt idx="6">
                  <c:v>13</c:v>
                </c:pt>
                <c:pt idx="7">
                  <c:v>15</c:v>
                </c:pt>
                <c:pt idx="8" formatCode="0">
                  <c:v>17</c:v>
                </c:pt>
                <c:pt idx="9">
                  <c:v>19</c:v>
                </c:pt>
                <c:pt idx="10">
                  <c:v>21</c:v>
                </c:pt>
                <c:pt idx="11" formatCode="0">
                  <c:v>23</c:v>
                </c:pt>
                <c:pt idx="1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2-442D-AD34-95E1FB4E1E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842660000"/>
        <c:axId val="-1842654560"/>
      </c:barChart>
      <c:scatterChart>
        <c:scatterStyle val="lineMarker"/>
        <c:varyColors val="0"/>
        <c:ser>
          <c:idx val="2"/>
          <c:order val="1"/>
          <c:tx>
            <c:strRef>
              <c:f>'12 (20)'!$D$29</c:f>
              <c:strCache>
                <c:ptCount val="1"/>
                <c:pt idx="0">
                  <c:v>2018</c:v>
                </c:pt>
              </c:strCache>
            </c:strRef>
          </c:tx>
          <c:spPr>
            <a:ln w="19050" cap="rnd">
              <a:solidFill>
                <a:srgbClr val="2166AC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2166AC"/>
              </a:solidFill>
              <a:ln w="9525">
                <a:solidFill>
                  <a:srgbClr val="2166AC"/>
                </a:solidFill>
              </a:ln>
              <a:effectLst/>
            </c:spPr>
          </c:marker>
          <c:xVal>
            <c:numRef>
              <c:f>'12 (20)'!$D$30:$D$42</c:f>
              <c:numCache>
                <c:formatCode>0</c:formatCode>
                <c:ptCount val="13"/>
                <c:pt idx="0">
                  <c:v>80.125273299692253</c:v>
                </c:pt>
                <c:pt idx="1">
                  <c:v>65.30335061942813</c:v>
                </c:pt>
                <c:pt idx="2">
                  <c:v>55.887288239124914</c:v>
                </c:pt>
                <c:pt idx="3">
                  <c:v>39.072248177979866</c:v>
                </c:pt>
                <c:pt idx="4">
                  <c:v>26.399246277024481</c:v>
                </c:pt>
                <c:pt idx="5">
                  <c:v>23.669744397128369</c:v>
                </c:pt>
                <c:pt idx="6">
                  <c:v>41.532169525675087</c:v>
                </c:pt>
                <c:pt idx="7">
                  <c:v>43.303386982648703</c:v>
                </c:pt>
                <c:pt idx="8">
                  <c:v>35.676064180470085</c:v>
                </c:pt>
                <c:pt idx="9">
                  <c:v>25.747754620421038</c:v>
                </c:pt>
                <c:pt idx="10">
                  <c:v>25.754129553183848</c:v>
                </c:pt>
                <c:pt idx="11">
                  <c:v>35.322349080920048</c:v>
                </c:pt>
                <c:pt idx="12">
                  <c:v>24.725780915585148</c:v>
                </c:pt>
              </c:numCache>
            </c:numRef>
          </c:xVal>
          <c:yVal>
            <c:numRef>
              <c:f>'12 (20)'!$E$30:$E$42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 formatCode="0">
                  <c:v>5</c:v>
                </c:pt>
                <c:pt idx="3">
                  <c:v>7</c:v>
                </c:pt>
                <c:pt idx="4">
                  <c:v>9</c:v>
                </c:pt>
                <c:pt idx="5" formatCode="0">
                  <c:v>11</c:v>
                </c:pt>
                <c:pt idx="6">
                  <c:v>13</c:v>
                </c:pt>
                <c:pt idx="7">
                  <c:v>15</c:v>
                </c:pt>
                <c:pt idx="8" formatCode="0">
                  <c:v>17</c:v>
                </c:pt>
                <c:pt idx="9">
                  <c:v>19</c:v>
                </c:pt>
                <c:pt idx="10">
                  <c:v>21</c:v>
                </c:pt>
                <c:pt idx="11" formatCode="0">
                  <c:v>23</c:v>
                </c:pt>
                <c:pt idx="12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E2-442D-AD34-95E1FB4E1E5E}"/>
            </c:ext>
          </c:extLst>
        </c:ser>
        <c:ser>
          <c:idx val="3"/>
          <c:order val="2"/>
          <c:tx>
            <c:strRef>
              <c:f>'12 (20)'!$C$29</c:f>
              <c:strCache>
                <c:ptCount val="1"/>
                <c:pt idx="0">
                  <c:v>2020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'12 (20)'!$C$30:$C$42</c:f>
              <c:numCache>
                <c:formatCode>0</c:formatCode>
                <c:ptCount val="13"/>
                <c:pt idx="0">
                  <c:v>78.302982133942081</c:v>
                </c:pt>
                <c:pt idx="1">
                  <c:v>67.780768004564379</c:v>
                </c:pt>
                <c:pt idx="2">
                  <c:v>49.677436218422457</c:v>
                </c:pt>
                <c:pt idx="3">
                  <c:v>36.573364128407313</c:v>
                </c:pt>
                <c:pt idx="4">
                  <c:v>34.568654455197986</c:v>
                </c:pt>
                <c:pt idx="5">
                  <c:v>34.096620158377235</c:v>
                </c:pt>
                <c:pt idx="6">
                  <c:v>29.869992723083527</c:v>
                </c:pt>
                <c:pt idx="7">
                  <c:v>28.875769125506938</c:v>
                </c:pt>
                <c:pt idx="8">
                  <c:v>28.504276036673325</c:v>
                </c:pt>
                <c:pt idx="9">
                  <c:v>21.796721033874292</c:v>
                </c:pt>
                <c:pt idx="10">
                  <c:v>21.270046638542635</c:v>
                </c:pt>
                <c:pt idx="11">
                  <c:v>18.937958825955288</c:v>
                </c:pt>
                <c:pt idx="12">
                  <c:v>15.838505886723578</c:v>
                </c:pt>
              </c:numCache>
            </c:numRef>
          </c:xVal>
          <c:yVal>
            <c:numRef>
              <c:f>'12 (20)'!$E$30:$E$42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 formatCode="0">
                  <c:v>5</c:v>
                </c:pt>
                <c:pt idx="3">
                  <c:v>7</c:v>
                </c:pt>
                <c:pt idx="4">
                  <c:v>9</c:v>
                </c:pt>
                <c:pt idx="5" formatCode="0">
                  <c:v>11</c:v>
                </c:pt>
                <c:pt idx="6">
                  <c:v>13</c:v>
                </c:pt>
                <c:pt idx="7">
                  <c:v>15</c:v>
                </c:pt>
                <c:pt idx="8" formatCode="0">
                  <c:v>17</c:v>
                </c:pt>
                <c:pt idx="9">
                  <c:v>19</c:v>
                </c:pt>
                <c:pt idx="10">
                  <c:v>21</c:v>
                </c:pt>
                <c:pt idx="11" formatCode="0">
                  <c:v>23</c:v>
                </c:pt>
                <c:pt idx="12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3E2-442D-AD34-95E1FB4E1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42662720"/>
        <c:axId val="-1842663264"/>
      </c:scatterChart>
      <c:catAx>
        <c:axId val="-1842660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842654560"/>
        <c:crosses val="autoZero"/>
        <c:auto val="1"/>
        <c:lblAlgn val="ctr"/>
        <c:lblOffset val="100"/>
        <c:noMultiLvlLbl val="0"/>
      </c:catAx>
      <c:valAx>
        <c:axId val="-184265456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842660000"/>
        <c:crosses val="autoZero"/>
        <c:crossBetween val="between"/>
        <c:majorUnit val="25"/>
      </c:valAx>
      <c:valAx>
        <c:axId val="-1842663264"/>
        <c:scaling>
          <c:orientation val="maxMin"/>
          <c:max val="26"/>
          <c:min val="0"/>
        </c:scaling>
        <c:delete val="0"/>
        <c:axPos val="r"/>
        <c:numFmt formatCode="#,##0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842662720"/>
        <c:crosses val="max"/>
        <c:crossBetween val="midCat"/>
      </c:valAx>
      <c:valAx>
        <c:axId val="-184266272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-1842663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Helvetica" pitchFamily="2" charset="0"/>
        </a:defRPr>
      </a:pPr>
      <a:endParaRPr lang="et-E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83189601299838"/>
          <c:y val="5.4203224596925385E-2"/>
          <c:w val="0.53985251843519555"/>
          <c:h val="0.80977877765279338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58-4882-9428-0A0DE316A4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58-4882-9428-0A0DE316A4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58-4882-9428-0A0DE316A4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58-4882-9428-0A0DE316A459}"/>
              </c:ext>
            </c:extLst>
          </c:dPt>
          <c:dLbls>
            <c:dLbl>
              <c:idx val="0"/>
              <c:layout>
                <c:manualLayout>
                  <c:x val="-0.151399232990613"/>
                  <c:y val="0.118944605608509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58-4882-9428-0A0DE316A459}"/>
                </c:ext>
              </c:extLst>
            </c:dLbl>
            <c:dLbl>
              <c:idx val="1"/>
              <c:layout>
                <c:manualLayout>
                  <c:x val="-0.12340089067813904"/>
                  <c:y val="-0.153161644268150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58-4882-9428-0A0DE316A459}"/>
                </c:ext>
              </c:extLst>
            </c:dLbl>
            <c:dLbl>
              <c:idx val="2"/>
              <c:layout>
                <c:manualLayout>
                  <c:x val="-4.2239456909991514E-2"/>
                  <c:y val="-0.106340654786572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58-4882-9428-0A0DE316A459}"/>
                </c:ext>
              </c:extLst>
            </c:dLbl>
            <c:dLbl>
              <c:idx val="3"/>
              <c:layout>
                <c:manualLayout>
                  <c:x val="0.18168097408876524"/>
                  <c:y val="-4.0304304067254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58-4882-9428-0A0DE316A4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'9, 10 (20)'!$A$21:$A$24</c:f>
              <c:strCache>
                <c:ptCount val="4"/>
                <c:pt idx="0">
                  <c:v>Лучше, чем в других государствах </c:v>
                </c:pt>
                <c:pt idx="1">
                  <c:v>Так же, как и в других государствах</c:v>
                </c:pt>
                <c:pt idx="2">
                  <c:v>Хуже, чем в других государствах</c:v>
                </c:pt>
                <c:pt idx="3">
                  <c:v>Не могу оценить</c:v>
                </c:pt>
              </c:strCache>
            </c:strRef>
          </c:cat>
          <c:val>
            <c:numRef>
              <c:f>'9, 10 (20)'!$B$21:$B$24</c:f>
              <c:numCache>
                <c:formatCode>0</c:formatCode>
                <c:ptCount val="4"/>
                <c:pt idx="0">
                  <c:v>29.210008397111629</c:v>
                </c:pt>
                <c:pt idx="1">
                  <c:v>16.354372213462852</c:v>
                </c:pt>
                <c:pt idx="2">
                  <c:v>7.162819760890546</c:v>
                </c:pt>
                <c:pt idx="3">
                  <c:v>47.272799628534955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58-4882-9428-0A0DE316A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82786526684163"/>
          <c:y val="9.5804170312044322E-3"/>
          <c:w val="0.40592869641294838"/>
          <c:h val="0.89819772528433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'21, 22,23,24 (20)'!$B$23:$B$32</c:f>
              <c:strCache>
                <c:ptCount val="10"/>
                <c:pt idx="0">
                  <c:v>Кесклинн – Ласнамяэ </c:v>
                </c:pt>
                <c:pt idx="1">
                  <c:v>Кесклинн -  Мустамяэ</c:v>
                </c:pt>
                <c:pt idx="2">
                  <c:v>Кесклинн – Виймси </c:v>
                </c:pt>
                <c:pt idx="3">
                  <c:v>Кесклинн – Ыйсмяэ – Табасалу </c:v>
                </c:pt>
                <c:pt idx="4">
                  <c:v>Кесклинн – Пыхья-Таллинн по улице Сыле</c:v>
                </c:pt>
                <c:pt idx="5">
                  <c:v>Кесклинн – Нымме – Сауэ </c:v>
                </c:pt>
                <c:pt idx="6">
                  <c:v>Кесклинн – Маарду </c:v>
                </c:pt>
                <c:pt idx="7">
                  <c:v>Кесклинн – волость Раэ</c:v>
                </c:pt>
                <c:pt idx="8">
                  <c:v>Иное</c:v>
                </c:pt>
                <c:pt idx="9">
                  <c:v>Не могу сказать</c:v>
                </c:pt>
              </c:strCache>
            </c:strRef>
          </c:cat>
          <c:val>
            <c:numRef>
              <c:f>'21, 22,23,24 (20)'!$C$23:$C$32</c:f>
              <c:numCache>
                <c:formatCode>0</c:formatCode>
                <c:ptCount val="10"/>
                <c:pt idx="0">
                  <c:v>26.152762797639578</c:v>
                </c:pt>
                <c:pt idx="1">
                  <c:v>24.749625051197491</c:v>
                </c:pt>
                <c:pt idx="2">
                  <c:v>20.720097586109144</c:v>
                </c:pt>
                <c:pt idx="3">
                  <c:v>17.749711753008278</c:v>
                </c:pt>
                <c:pt idx="4">
                  <c:v>12.246408922708445</c:v>
                </c:pt>
                <c:pt idx="5">
                  <c:v>10.22460773272998</c:v>
                </c:pt>
                <c:pt idx="6">
                  <c:v>5.8603908942826362</c:v>
                </c:pt>
                <c:pt idx="7">
                  <c:v>5.0581070483641959</c:v>
                </c:pt>
                <c:pt idx="8">
                  <c:v>1.0146723783114966</c:v>
                </c:pt>
                <c:pt idx="9">
                  <c:v>23.927196016340567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F-4B41-9C53-9A1F818573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630351840"/>
        <c:axId val="-1630356192"/>
      </c:barChart>
      <c:catAx>
        <c:axId val="-1630351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630356192"/>
        <c:crosses val="autoZero"/>
        <c:auto val="1"/>
        <c:lblAlgn val="ctr"/>
        <c:lblOffset val="100"/>
        <c:noMultiLvlLbl val="0"/>
      </c:catAx>
      <c:valAx>
        <c:axId val="-1630356192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63035184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Helvetica" pitchFamily="2" charset="0"/>
        </a:defRPr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0.87302</cdr:x>
      <cdr:y>0.23228</cdr:y>
    </cdr:from>
    <cdr:to>
      <cdr:x>0.94037</cdr:x>
      <cdr:y>0.91263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42857" y="694579"/>
          <a:ext cx="419922" cy="2034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t-EE" sz="1100"/>
        </a:p>
      </cdr:txBody>
    </cdr:sp>
  </cdr:relSizeAnchor>
  <cdr:relSizeAnchor xmlns:cdr="http://schemas.openxmlformats.org/drawingml/2006/chartDrawing">
    <cdr:from>
      <cdr:x>0.87394</cdr:x>
      <cdr:y>0.26378</cdr:y>
    </cdr:from>
    <cdr:to>
      <cdr:x>0.96593</cdr:x>
      <cdr:y>0.88583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48618" y="788774"/>
          <a:ext cx="573516" cy="1860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t-EE" sz="1050" dirty="0"/>
            <a:t>4,36</a:t>
          </a:r>
        </a:p>
        <a:p xmlns:a="http://schemas.openxmlformats.org/drawingml/2006/main">
          <a:endParaRPr lang="et-EE" sz="1050" dirty="0"/>
        </a:p>
        <a:p xmlns:a="http://schemas.openxmlformats.org/drawingml/2006/main">
          <a:endParaRPr lang="et-EE" sz="1050" dirty="0"/>
        </a:p>
        <a:p xmlns:a="http://schemas.openxmlformats.org/drawingml/2006/main">
          <a:r>
            <a:rPr lang="et-EE" dirty="0"/>
            <a:t>4,10</a:t>
          </a:r>
        </a:p>
        <a:p xmlns:a="http://schemas.openxmlformats.org/drawingml/2006/main">
          <a:endParaRPr lang="et-EE" sz="1050" dirty="0"/>
        </a:p>
        <a:p xmlns:a="http://schemas.openxmlformats.org/drawingml/2006/main">
          <a:endParaRPr lang="et-EE" sz="1050" dirty="0"/>
        </a:p>
        <a:p xmlns:a="http://schemas.openxmlformats.org/drawingml/2006/main">
          <a:endParaRPr lang="et-EE" sz="1050" dirty="0"/>
        </a:p>
        <a:p xmlns:a="http://schemas.openxmlformats.org/drawingml/2006/main">
          <a:r>
            <a:rPr lang="et-EE" sz="1050" dirty="0"/>
            <a:t>3,94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D637A-4213-4ED0-A0E8-534B2D75D042}" type="datetimeFigureOut">
              <a:rPr lang="et-EE" smtClean="0"/>
              <a:t>10.12.2020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08625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E039A-49DB-4A8A-B925-958DBC5E0C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935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Sõitis</a:t>
            </a:r>
            <a:r>
              <a:rPr lang="et-EE" baseline="0" dirty="0"/>
              <a:t> põhiliselt ühistranspordiga – </a:t>
            </a:r>
            <a:r>
              <a:rPr lang="ru-RU" dirty="0"/>
              <a:t>Ездил преимущественно на общественном транспорте 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Sõitis üldse ühistranspordiga - </a:t>
            </a:r>
            <a:r>
              <a:rPr lang="ru-RU" baseline="0" dirty="0"/>
              <a:t>Ездил только на общественном транспорте</a:t>
            </a:r>
            <a:r>
              <a:rPr lang="et-EE" baseline="0" dirty="0"/>
              <a:t>-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039A-49DB-4A8A-B925-958DBC5E0C61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818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Trammid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Трамваи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Bussid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Автобусы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Trollid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Троллейбусы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Väga hea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хорошо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Väga halb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плохо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 oska öelda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могу сказать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039A-49DB-4A8A-B925-958DBC5E0C61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964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Hinnang 1-5 -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Оценка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1-5</a:t>
            </a: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Rahulolu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Удовлетворённость 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Täiesti rahul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Полностью довольны 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Üsna rahulolematu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вполне недовольны 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Üsna rahul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Вполне довольны 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Täiesti rahulolematu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Совсем недовольны 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 rahul ega rahulolematu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 доволен, ни недоволен 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 oska öelda -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могу сказать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039A-49DB-4A8A-B925-958DBC5E0C61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502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Buss – </a:t>
            </a:r>
            <a:r>
              <a:rPr lang="ru-RU" dirty="0"/>
              <a:t>Автобус</a:t>
            </a:r>
            <a:endParaRPr lang="et-E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Tramm – </a:t>
            </a:r>
            <a:r>
              <a:rPr lang="ru-RU" dirty="0"/>
              <a:t>Трамвай</a:t>
            </a:r>
            <a:endParaRPr lang="et-E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Troll –</a:t>
            </a:r>
            <a:r>
              <a:rPr lang="et-EE" baseline="0" dirty="0"/>
              <a:t> </a:t>
            </a:r>
            <a:r>
              <a:rPr lang="ru-RU" dirty="0"/>
              <a:t>Троллейбус</a:t>
            </a:r>
            <a:endParaRPr lang="et-E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Elektrirong - </a:t>
            </a:r>
            <a:r>
              <a:rPr lang="ru-RU" dirty="0"/>
              <a:t>Электричка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039A-49DB-4A8A-B925-958DBC5E0C61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772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Sõiduplaanist kinnipidamine</a:t>
            </a:r>
            <a:r>
              <a:rPr lang="et-EE" baseline="0" dirty="0"/>
              <a:t> – </a:t>
            </a:r>
            <a:r>
              <a:rPr lang="ru-RU" dirty="0"/>
              <a:t>Соблюдение графика движения 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Sõiduki puhtus, korrashoid – </a:t>
            </a:r>
            <a:r>
              <a:rPr lang="ru-RU" baseline="0" dirty="0"/>
              <a:t>Чистота, порядок в транспортном средстве 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Parajad sõiduintervallid – </a:t>
            </a:r>
            <a:r>
              <a:rPr lang="ru-RU" baseline="0" dirty="0"/>
              <a:t>Подходящие интервалы движения</a:t>
            </a:r>
            <a:r>
              <a:rPr lang="et-EE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Sõiduki mugavus – </a:t>
            </a:r>
            <a:r>
              <a:rPr lang="ru-RU" baseline="0" dirty="0"/>
              <a:t>Удобство транспортного средства 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Peatuste teatamine – </a:t>
            </a:r>
            <a:r>
              <a:rPr lang="ru-RU" baseline="0" dirty="0"/>
              <a:t>Объявление остановок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Sõitjate hulk liikluses – </a:t>
            </a:r>
            <a:r>
              <a:rPr lang="ru-RU" baseline="0" dirty="0"/>
              <a:t>Количество пассажиров при движении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Turvalisus ühissõidukeis – </a:t>
            </a:r>
            <a:r>
              <a:rPr lang="ru-RU" baseline="0" dirty="0"/>
              <a:t>Безопасность в транспортном средстве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Sõiduplaani püsivus, stabiilsus –</a:t>
            </a:r>
            <a:r>
              <a:rPr lang="ru-RU" baseline="0" dirty="0"/>
              <a:t>Постоянство, стабильность графика движения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Sõiduki </a:t>
            </a:r>
            <a:r>
              <a:rPr lang="et-EE" baseline="0" dirty="0" err="1"/>
              <a:t>sisekliima</a:t>
            </a:r>
            <a:r>
              <a:rPr lang="et-EE" baseline="0" dirty="0"/>
              <a:t> (soojus, ventilatsioon) - </a:t>
            </a:r>
            <a:r>
              <a:rPr lang="ru-RU" baseline="0" dirty="0"/>
              <a:t>Климат внутри транспортного средства </a:t>
            </a:r>
            <a:r>
              <a:rPr lang="et-EE" baseline="0" dirty="0"/>
              <a:t>(</a:t>
            </a:r>
            <a:r>
              <a:rPr lang="ru-RU" baseline="0" dirty="0"/>
              <a:t>тепло, вентиляция</a:t>
            </a:r>
            <a:r>
              <a:rPr lang="et-EE" baseline="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Juhi käitumine – </a:t>
            </a:r>
            <a:r>
              <a:rPr lang="ru-RU" baseline="0" dirty="0"/>
              <a:t>Поведение водителя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Peatuste asukohad – </a:t>
            </a:r>
            <a:r>
              <a:rPr lang="ru-RU" baseline="0" dirty="0"/>
              <a:t>Места расположения остановок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Sihtpunkti jõudmise kiirus - </a:t>
            </a:r>
            <a:r>
              <a:rPr lang="ru-RU" baseline="0" dirty="0"/>
              <a:t>Скорость прибытия в место назначения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Info kättesaadavus (sõiduplaanid, liinid) – </a:t>
            </a:r>
            <a:r>
              <a:rPr lang="ru-RU" baseline="0" dirty="0"/>
              <a:t>Доступность информации </a:t>
            </a:r>
            <a:r>
              <a:rPr lang="et-EE" baseline="0" dirty="0"/>
              <a:t>(</a:t>
            </a:r>
            <a:r>
              <a:rPr lang="ru-RU" baseline="0" dirty="0"/>
              <a:t>графики движения, маршруты</a:t>
            </a:r>
            <a:r>
              <a:rPr lang="et-EE" baseline="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Ei oska öelda - </a:t>
            </a:r>
            <a:r>
              <a:rPr lang="ru-RU" baseline="0" dirty="0"/>
              <a:t>Не могу сказать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039A-49DB-4A8A-B925-958DBC5E0C61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5848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Ei oska hinnata</a:t>
            </a:r>
            <a:r>
              <a:rPr lang="et-EE" baseline="0" dirty="0"/>
              <a:t> 47% – </a:t>
            </a:r>
            <a:r>
              <a:rPr lang="ru-RU" dirty="0"/>
              <a:t>Не могу оценить </a:t>
            </a:r>
            <a:r>
              <a:rPr lang="et-EE" baseline="0" dirty="0"/>
              <a:t>47%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Parem teistes riikides 29% -</a:t>
            </a:r>
            <a:r>
              <a:rPr lang="ru-RU" baseline="0" dirty="0"/>
              <a:t>Лучше, чем в других государствах </a:t>
            </a:r>
            <a:r>
              <a:rPr lang="et-EE" baseline="0" dirty="0"/>
              <a:t>29%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Halvem, kui teistes riikides 7% - </a:t>
            </a:r>
            <a:r>
              <a:rPr lang="ru-RU" baseline="0" dirty="0"/>
              <a:t>Хуже, чем в других государствах </a:t>
            </a:r>
            <a:r>
              <a:rPr lang="et-EE" baseline="0" dirty="0"/>
              <a:t>7%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Samaväärne teiste riikidega 17% - </a:t>
            </a:r>
            <a:r>
              <a:rPr lang="ru-RU" baseline="0" dirty="0"/>
              <a:t>Так же, как и в других государствах </a:t>
            </a:r>
            <a:r>
              <a:rPr lang="et-EE" baseline="0" dirty="0"/>
              <a:t>17% 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039A-49DB-4A8A-B925-958DBC5E0C61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4104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Kesklinn – Lasnamäe –</a:t>
            </a:r>
            <a:r>
              <a:rPr lang="et-EE" baseline="0" dirty="0"/>
              <a:t> </a:t>
            </a:r>
            <a:r>
              <a:rPr lang="ru-RU" dirty="0" err="1"/>
              <a:t>Кесклинн</a:t>
            </a:r>
            <a:r>
              <a:rPr lang="ru-RU" dirty="0"/>
              <a:t> – </a:t>
            </a:r>
            <a:r>
              <a:rPr lang="ru-RU" dirty="0" err="1"/>
              <a:t>Ласнамяэ</a:t>
            </a:r>
            <a:r>
              <a:rPr lang="ru-RU" dirty="0"/>
              <a:t> </a:t>
            </a:r>
            <a:endParaRPr lang="et-E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Kesklinn -  Mustamäe –</a:t>
            </a:r>
            <a:r>
              <a:rPr lang="et-EE" baseline="0" dirty="0"/>
              <a:t> </a:t>
            </a:r>
            <a:r>
              <a:rPr lang="ru-RU" dirty="0" err="1"/>
              <a:t>Кесклинн</a:t>
            </a:r>
            <a:r>
              <a:rPr lang="et-EE" dirty="0"/>
              <a:t> -  </a:t>
            </a:r>
            <a:r>
              <a:rPr lang="ru-RU" dirty="0" err="1"/>
              <a:t>Мустамяэ</a:t>
            </a:r>
            <a:endParaRPr lang="et-E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Kesklinn – Viimsi –</a:t>
            </a:r>
            <a:r>
              <a:rPr lang="et-EE" baseline="0" dirty="0"/>
              <a:t> </a:t>
            </a:r>
            <a:r>
              <a:rPr lang="ru-RU" dirty="0" err="1"/>
              <a:t>Кесклинн</a:t>
            </a:r>
            <a:r>
              <a:rPr lang="et-EE" dirty="0"/>
              <a:t> – </a:t>
            </a:r>
            <a:r>
              <a:rPr lang="ru-RU" dirty="0" err="1"/>
              <a:t>Виймси</a:t>
            </a:r>
            <a:r>
              <a:rPr lang="ru-RU" dirty="0"/>
              <a:t> </a:t>
            </a:r>
            <a:endParaRPr lang="et-E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Kesklinn – </a:t>
            </a:r>
            <a:r>
              <a:rPr lang="et-EE" dirty="0" err="1"/>
              <a:t>Õismäe</a:t>
            </a:r>
            <a:r>
              <a:rPr lang="et-EE" dirty="0"/>
              <a:t> – Tabasalu –</a:t>
            </a:r>
            <a:r>
              <a:rPr lang="et-EE" baseline="0" dirty="0"/>
              <a:t> </a:t>
            </a:r>
            <a:r>
              <a:rPr lang="ru-RU" dirty="0" err="1"/>
              <a:t>Кесклинн</a:t>
            </a:r>
            <a:r>
              <a:rPr lang="et-EE" dirty="0"/>
              <a:t> – </a:t>
            </a:r>
            <a:r>
              <a:rPr lang="ru-RU" dirty="0" err="1"/>
              <a:t>Ыйсмяэ</a:t>
            </a:r>
            <a:r>
              <a:rPr lang="et-EE" dirty="0"/>
              <a:t> – </a:t>
            </a:r>
            <a:r>
              <a:rPr lang="ru-RU" dirty="0" err="1"/>
              <a:t>Табасалу</a:t>
            </a:r>
            <a:r>
              <a:rPr lang="et-EE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Kesklinn- Põhja-Tallinn</a:t>
            </a:r>
            <a:r>
              <a:rPr lang="et-EE" baseline="0" dirty="0"/>
              <a:t> läbi Sõle tänava – </a:t>
            </a:r>
            <a:r>
              <a:rPr lang="ru-RU" dirty="0" err="1"/>
              <a:t>Кесклинн</a:t>
            </a:r>
            <a:r>
              <a:rPr lang="ru-RU" dirty="0"/>
              <a:t> </a:t>
            </a:r>
            <a:r>
              <a:rPr lang="et-EE" dirty="0"/>
              <a:t>–</a:t>
            </a:r>
            <a:r>
              <a:rPr lang="ru-RU" dirty="0"/>
              <a:t> </a:t>
            </a:r>
            <a:r>
              <a:rPr lang="ru-RU" dirty="0" err="1"/>
              <a:t>Пыхья</a:t>
            </a:r>
            <a:r>
              <a:rPr lang="ru-RU" dirty="0"/>
              <a:t>-Таллинн</a:t>
            </a:r>
            <a:r>
              <a:rPr lang="ru-RU" baseline="0" dirty="0"/>
              <a:t> по улице </a:t>
            </a:r>
            <a:r>
              <a:rPr lang="ru-RU" baseline="0" dirty="0" err="1"/>
              <a:t>Сыле</a:t>
            </a:r>
            <a:r>
              <a:rPr lang="ru-RU" baseline="0" dirty="0"/>
              <a:t> 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Kesklinn – Nõmme – Saue – </a:t>
            </a:r>
            <a:r>
              <a:rPr lang="ru-RU" dirty="0" err="1"/>
              <a:t>Кесклинн</a:t>
            </a:r>
            <a:r>
              <a:rPr lang="et-EE" baseline="0" dirty="0"/>
              <a:t> </a:t>
            </a:r>
            <a:r>
              <a:rPr lang="ru-RU" baseline="0" dirty="0"/>
              <a:t>– </a:t>
            </a:r>
            <a:r>
              <a:rPr lang="ru-RU" baseline="0" dirty="0" err="1"/>
              <a:t>Нымме</a:t>
            </a:r>
            <a:r>
              <a:rPr lang="ru-RU" baseline="0" dirty="0"/>
              <a:t> </a:t>
            </a:r>
            <a:r>
              <a:rPr lang="et-EE" baseline="0" dirty="0"/>
              <a:t>– </a:t>
            </a:r>
            <a:r>
              <a:rPr lang="ru-RU" baseline="0" dirty="0" err="1"/>
              <a:t>Сауэ</a:t>
            </a:r>
            <a:r>
              <a:rPr lang="et-EE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Kesklinn – Maardu – </a:t>
            </a:r>
            <a:r>
              <a:rPr lang="ru-RU" dirty="0" err="1"/>
              <a:t>Кесклинн</a:t>
            </a:r>
            <a:r>
              <a:rPr lang="et-EE" baseline="0" dirty="0"/>
              <a:t> – </a:t>
            </a:r>
            <a:r>
              <a:rPr lang="ru-RU" baseline="0" dirty="0" err="1"/>
              <a:t>Маарду</a:t>
            </a:r>
            <a:r>
              <a:rPr lang="et-EE" baseline="0" dirty="0"/>
              <a:t> </a:t>
            </a:r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Kesklinn – Rae vald – </a:t>
            </a:r>
            <a:r>
              <a:rPr lang="ru-RU" baseline="0" dirty="0" err="1"/>
              <a:t>Кесклинн</a:t>
            </a:r>
            <a:r>
              <a:rPr lang="ru-RU" baseline="0" dirty="0"/>
              <a:t> – волость </a:t>
            </a:r>
            <a:r>
              <a:rPr lang="ru-RU" baseline="0" dirty="0" err="1"/>
              <a:t>Раэ</a:t>
            </a:r>
            <a:endParaRPr lang="et-EE" baseline="0" dirty="0"/>
          </a:p>
          <a:p>
            <a:r>
              <a:rPr lang="et-EE" baseline="0" dirty="0"/>
              <a:t>Muu – Ei oska öelda - </a:t>
            </a:r>
            <a:r>
              <a:rPr lang="ru-RU" dirty="0"/>
              <a:t>Иное </a:t>
            </a:r>
            <a:r>
              <a:rPr lang="et-EE" baseline="0" dirty="0"/>
              <a:t>– </a:t>
            </a:r>
            <a:r>
              <a:rPr lang="ru-RU" baseline="0" dirty="0"/>
              <a:t>Не могу сказать</a:t>
            </a:r>
            <a:endParaRPr lang="et-EE" baseline="0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039A-49DB-4A8A-B925-958DBC5E0C61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6550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Pooldan 50%– </a:t>
            </a:r>
            <a:r>
              <a:rPr lang="ru-RU" dirty="0"/>
              <a:t>Поддерживаю</a:t>
            </a:r>
            <a:r>
              <a:rPr lang="et-EE" dirty="0"/>
              <a:t> 50%</a:t>
            </a:r>
            <a:r>
              <a:rPr lang="ru-RU" dirty="0"/>
              <a:t> </a:t>
            </a:r>
            <a:endParaRPr lang="et-E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Pigem pooldan 28%</a:t>
            </a:r>
            <a:r>
              <a:rPr lang="et-EE" baseline="0" dirty="0"/>
              <a:t> - </a:t>
            </a:r>
            <a:r>
              <a:rPr lang="ru-RU" dirty="0"/>
              <a:t>Скорей поддерживаю </a:t>
            </a:r>
            <a:r>
              <a:rPr lang="et-EE" dirty="0"/>
              <a:t>28%</a:t>
            </a:r>
            <a:r>
              <a:rPr lang="et-EE" baseline="0" dirty="0"/>
              <a:t> 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Pigem ei poolda 5% - </a:t>
            </a:r>
            <a:r>
              <a:rPr lang="ru-RU" dirty="0"/>
              <a:t>Скорей не поддерживаю </a:t>
            </a:r>
            <a:r>
              <a:rPr lang="et-EE" baseline="0" dirty="0"/>
              <a:t>5% </a:t>
            </a:r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Ei poolda 2% - </a:t>
            </a:r>
            <a:r>
              <a:rPr lang="ru-RU" dirty="0"/>
              <a:t>Не поддерживаю </a:t>
            </a:r>
            <a:r>
              <a:rPr lang="ru-RU" baseline="0" dirty="0"/>
              <a:t>2</a:t>
            </a:r>
            <a:r>
              <a:rPr lang="et-EE" baseline="0" dirty="0"/>
              <a:t>%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Ei oska öelda 15% - </a:t>
            </a:r>
            <a:r>
              <a:rPr lang="ru-RU" baseline="0" dirty="0"/>
              <a:t>Не могу сказать </a:t>
            </a:r>
            <a:r>
              <a:rPr lang="et-EE" baseline="0" dirty="0"/>
              <a:t>15% 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039A-49DB-4A8A-B925-958DBC5E0C61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880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Vähem ümberistumisi</a:t>
            </a:r>
            <a:r>
              <a:rPr lang="et-EE" baseline="0" dirty="0"/>
              <a:t> – </a:t>
            </a:r>
            <a:r>
              <a:rPr lang="ru-RU" dirty="0"/>
              <a:t>Меньше пересадок 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Lühemad intervallid – </a:t>
            </a:r>
            <a:r>
              <a:rPr lang="ru-RU" dirty="0"/>
              <a:t>Короткие интервалы 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Peatused lähemal kodule/sihtkohale – </a:t>
            </a:r>
            <a:r>
              <a:rPr lang="ru-RU" baseline="0" dirty="0"/>
              <a:t>Остановки близко от дома/места назначения 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 err="1"/>
              <a:t>Tühjemad</a:t>
            </a:r>
            <a:r>
              <a:rPr lang="et-EE" baseline="0" dirty="0"/>
              <a:t> sõidukid – </a:t>
            </a:r>
            <a:r>
              <a:rPr lang="ru-RU" baseline="0" dirty="0"/>
              <a:t>Более пустые транспортные средства 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Paremad algus- ja lõpuajad – </a:t>
            </a:r>
            <a:r>
              <a:rPr lang="ru-RU" baseline="0" dirty="0"/>
              <a:t>Лучшее время начала и окончания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Sõidukis turvalisem – </a:t>
            </a:r>
            <a:r>
              <a:rPr lang="ru-RU" baseline="0" dirty="0"/>
              <a:t>В транспортном средстве безопаснее 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Muu – </a:t>
            </a:r>
            <a:r>
              <a:rPr lang="ru-RU" baseline="0" dirty="0"/>
              <a:t>Иное</a:t>
            </a:r>
            <a:r>
              <a:rPr lang="et-EE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Midagi sellist ei ole/ ei kavatse kasutada ühistransporti – </a:t>
            </a:r>
            <a:r>
              <a:rPr lang="ru-RU" baseline="0" dirty="0"/>
              <a:t>Ничего такого нет</a:t>
            </a:r>
            <a:r>
              <a:rPr lang="et-EE" baseline="0" dirty="0"/>
              <a:t>/</a:t>
            </a:r>
            <a:r>
              <a:rPr lang="ru-RU" baseline="0" dirty="0"/>
              <a:t>не собираюсь пользоваться общественным транспортом </a:t>
            </a:r>
            <a:endParaRPr lang="et-E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/>
              <a:t>Ei oska öelda - </a:t>
            </a:r>
            <a:r>
              <a:rPr lang="ru-RU" baseline="0" dirty="0"/>
              <a:t>Не могу сказать</a:t>
            </a:r>
            <a:endParaRPr lang="et-EE" baseline="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039A-49DB-4A8A-B925-958DBC5E0C61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238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Pilt vasak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>
            <a:spLocks noGrp="1"/>
          </p:cNvSpPr>
          <p:nvPr>
            <p:ph type="pic" sz="quarter" idx="13"/>
          </p:nvPr>
        </p:nvSpPr>
        <p:spPr>
          <a:xfrm>
            <a:off x="575999" y="0"/>
            <a:ext cx="4408923" cy="6858000"/>
          </a:xfrm>
          <a:custGeom>
            <a:avLst/>
            <a:gdLst>
              <a:gd name="connsiteX0" fmla="*/ 0 w 4408923"/>
              <a:gd name="connsiteY0" fmla="*/ 0 h 6858000"/>
              <a:gd name="connsiteX1" fmla="*/ 4408923 w 4408923"/>
              <a:gd name="connsiteY1" fmla="*/ 0 h 6858000"/>
              <a:gd name="connsiteX2" fmla="*/ 4408923 w 4408923"/>
              <a:gd name="connsiteY2" fmla="*/ 6858000 h 6858000"/>
              <a:gd name="connsiteX3" fmla="*/ 0 w 4408923"/>
              <a:gd name="connsiteY3" fmla="*/ 6858000 h 6858000"/>
              <a:gd name="connsiteX4" fmla="*/ 0 w 4408923"/>
              <a:gd name="connsiteY4" fmla="*/ 6034725 h 6858000"/>
              <a:gd name="connsiteX5" fmla="*/ 208 w 4408923"/>
              <a:gd name="connsiteY5" fmla="*/ 6034804 h 6858000"/>
              <a:gd name="connsiteX6" fmla="*/ 376702 w 4408923"/>
              <a:gd name="connsiteY6" fmla="*/ 6098185 h 6858000"/>
              <a:gd name="connsiteX7" fmla="*/ 1681141 w 4408923"/>
              <a:gd name="connsiteY7" fmla="*/ 4860459 h 6858000"/>
              <a:gd name="connsiteX8" fmla="*/ 460294 w 4408923"/>
              <a:gd name="connsiteY8" fmla="*/ 3540207 h 6858000"/>
              <a:gd name="connsiteX9" fmla="*/ 387188 w 4408923"/>
              <a:gd name="connsiteY9" fmla="*/ 3538866 h 6858000"/>
              <a:gd name="connsiteX10" fmla="*/ 10193 w 4408923"/>
              <a:gd name="connsiteY10" fmla="*/ 3599167 h 6858000"/>
              <a:gd name="connsiteX11" fmla="*/ 0 w 4408923"/>
              <a:gd name="connsiteY11" fmla="*/ 3602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841" y="2533153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36839" y="5059254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" y="3538801"/>
            <a:ext cx="1974433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62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 pilt par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 noGrp="1"/>
          </p:cNvSpPr>
          <p:nvPr>
            <p:ph type="pic" sz="quarter" idx="13"/>
          </p:nvPr>
        </p:nvSpPr>
        <p:spPr>
          <a:xfrm>
            <a:off x="7783513" y="0"/>
            <a:ext cx="4408487" cy="6867525"/>
          </a:xfrm>
          <a:custGeom>
            <a:avLst/>
            <a:gdLst>
              <a:gd name="connsiteX0" fmla="*/ 0 w 4408487"/>
              <a:gd name="connsiteY0" fmla="*/ 0 h 6867525"/>
              <a:gd name="connsiteX1" fmla="*/ 4408487 w 4408487"/>
              <a:gd name="connsiteY1" fmla="*/ 0 h 6867525"/>
              <a:gd name="connsiteX2" fmla="*/ 4408487 w 4408487"/>
              <a:gd name="connsiteY2" fmla="*/ 6867525 h 6867525"/>
              <a:gd name="connsiteX3" fmla="*/ 0 w 4408487"/>
              <a:gd name="connsiteY3" fmla="*/ 6867525 h 6867525"/>
              <a:gd name="connsiteX4" fmla="*/ 0 w 4408487"/>
              <a:gd name="connsiteY4" fmla="*/ 6032186 h 6867525"/>
              <a:gd name="connsiteX5" fmla="*/ 108414 w 4408487"/>
              <a:gd name="connsiteY5" fmla="*/ 6062418 h 6867525"/>
              <a:gd name="connsiteX6" fmla="*/ 365715 w 4408487"/>
              <a:gd name="connsiteY6" fmla="*/ 6094106 h 6867525"/>
              <a:gd name="connsiteX7" fmla="*/ 1685089 w 4408487"/>
              <a:gd name="connsiteY7" fmla="*/ 4855586 h 6867525"/>
              <a:gd name="connsiteX8" fmla="*/ 456140 w 4408487"/>
              <a:gd name="connsiteY8" fmla="*/ 3527283 h 6867525"/>
              <a:gd name="connsiteX9" fmla="*/ 395862 w 4408487"/>
              <a:gd name="connsiteY9" fmla="*/ 3525881 h 6867525"/>
              <a:gd name="connsiteX10" fmla="*/ 15171 w 4408487"/>
              <a:gd name="connsiteY10" fmla="*/ 3582733 h 6867525"/>
              <a:gd name="connsiteX11" fmla="*/ 0 w 4408487"/>
              <a:gd name="connsiteY11" fmla="*/ 358821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487" h="6867525">
                <a:moveTo>
                  <a:pt x="0" y="0"/>
                </a:moveTo>
                <a:lnTo>
                  <a:pt x="4408487" y="0"/>
                </a:lnTo>
                <a:lnTo>
                  <a:pt x="4408487" y="6867525"/>
                </a:lnTo>
                <a:lnTo>
                  <a:pt x="0" y="6867525"/>
                </a:lnTo>
                <a:lnTo>
                  <a:pt x="0" y="6032186"/>
                </a:lnTo>
                <a:lnTo>
                  <a:pt x="108414" y="6062418"/>
                </a:lnTo>
                <a:cubicBezTo>
                  <a:pt x="191366" y="6081203"/>
                  <a:pt x="277410" y="6092051"/>
                  <a:pt x="365715" y="6094106"/>
                </a:cubicBezTo>
                <a:cubicBezTo>
                  <a:pt x="1071950" y="6110541"/>
                  <a:pt x="1660107" y="5558428"/>
                  <a:pt x="1685089" y="4855586"/>
                </a:cubicBezTo>
                <a:cubicBezTo>
                  <a:pt x="1710082" y="4152430"/>
                  <a:pt x="1162112" y="3560159"/>
                  <a:pt x="456140" y="3527283"/>
                </a:cubicBezTo>
                <a:lnTo>
                  <a:pt x="395862" y="3525881"/>
                </a:lnTo>
                <a:cubicBezTo>
                  <a:pt x="263387" y="3525881"/>
                  <a:pt x="135534" y="3545773"/>
                  <a:pt x="15171" y="3582733"/>
                </a:cubicBezTo>
                <a:lnTo>
                  <a:pt x="0" y="35882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432434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5" y="3521459"/>
            <a:ext cx="1982054" cy="2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86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itel pilttaust tekst vas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0284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10/12/20</a:t>
            </a:fld>
            <a:endParaRPr lang="en-GB" sz="1404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327659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424069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itel pilttaust tekst pa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792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10/12/20</a:t>
            </a:fld>
            <a:endParaRPr lang="en-GB" sz="1404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513" y="2327659"/>
            <a:ext cx="6121239" cy="2387600"/>
          </a:xfrm>
        </p:spPr>
        <p:txBody>
          <a:bodyPr anchor="b"/>
          <a:lstStyle>
            <a:lvl1pPr algn="r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50513" y="4989511"/>
            <a:ext cx="6121239" cy="15592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870468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itel vahele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371" y="2573079"/>
            <a:ext cx="9051380" cy="861238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rgbClr val="AA1E3C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20371" y="3452844"/>
            <a:ext cx="9051380" cy="794602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" y="2169001"/>
            <a:ext cx="1972111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675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id üks sisuk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13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id kaks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t-EE" dirty="0" err="1"/>
              <a:t>kljahsdkljhalkjshd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18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id kolm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02487" y="1499191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8144" y="1499190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3801" y="1499189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61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2488" y="365125"/>
            <a:ext cx="10051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488" y="1825625"/>
            <a:ext cx="10051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072" y="6031614"/>
            <a:ext cx="452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A84B4-50EE-4E03-B6D7-AB5456BA3390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824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2" r:id="rId7"/>
    <p:sldLayoutId id="2147483666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A01E28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6554A9D-ED1E-4A29-9B84-8104DB759F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2" r="2868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004C08-DB73-4064-A2EC-4A2A62B75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Общественный транспорт Таллинна </a:t>
            </a:r>
            <a:r>
              <a:rPr lang="et-EE" dirty="0"/>
              <a:t>2020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103D7C-9C87-466E-833E-6605882FA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Презентация</a:t>
            </a:r>
            <a:endParaRPr lang="et-EE" sz="3600" b="1" dirty="0"/>
          </a:p>
        </p:txBody>
      </p:sp>
    </p:spTree>
    <p:extLst>
      <p:ext uri="{BB962C8B-B14F-4D97-AF65-F5344CB8AC3E}">
        <p14:creationId xmlns:p14="http://schemas.microsoft.com/office/powerpoint/2010/main" val="136077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CE36-132E-40D9-9CF5-B9D09E37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Поддержка трамвайной линии до порта</a:t>
            </a:r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8DFC97-7D83-44C5-B205-C82C0FBBFDB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25303"/>
          </a:xfrm>
        </p:spPr>
        <p:txBody>
          <a:bodyPr/>
          <a:lstStyle/>
          <a:p>
            <a:r>
              <a:rPr lang="ru-RU" dirty="0"/>
              <a:t>Горожанин ожидает трамвая в порт</a:t>
            </a:r>
            <a:endParaRPr lang="et-E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96025A-3001-4080-BD4A-08A6AFF34300}"/>
              </a:ext>
            </a:extLst>
          </p:cNvPr>
          <p:cNvSpPr txBox="1">
            <a:spLocks/>
          </p:cNvSpPr>
          <p:nvPr/>
        </p:nvSpPr>
        <p:spPr>
          <a:xfrm>
            <a:off x="620786" y="1970315"/>
            <a:ext cx="4057540" cy="31902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sz="1600" dirty="0"/>
          </a:p>
          <a:p>
            <a:r>
              <a:rPr lang="ru-RU" sz="1600" dirty="0"/>
              <a:t>Линию до порта поддерживают </a:t>
            </a:r>
            <a:r>
              <a:rPr lang="et-EE" sz="1600" dirty="0"/>
              <a:t>78% </a:t>
            </a:r>
            <a:r>
              <a:rPr lang="ru-RU" sz="1600" dirty="0"/>
              <a:t>респондентов.</a:t>
            </a:r>
            <a:endParaRPr lang="et-EE" sz="1600" dirty="0"/>
          </a:p>
          <a:p>
            <a:r>
              <a:rPr lang="ru-RU" sz="1600" dirty="0"/>
              <a:t>Поддержка оставалась высокой и при ​​предыдущих опросах </a:t>
            </a:r>
            <a:r>
              <a:rPr lang="et-EE" sz="1600" dirty="0"/>
              <a:t>– </a:t>
            </a:r>
            <a:r>
              <a:rPr lang="ru-RU" sz="1600" dirty="0"/>
              <a:t>в прошлый раз</a:t>
            </a:r>
            <a:r>
              <a:rPr lang="et-EE" sz="1600" dirty="0"/>
              <a:t> 72% </a:t>
            </a:r>
            <a:r>
              <a:rPr lang="ru-RU" sz="1600" dirty="0"/>
              <a:t>и в </a:t>
            </a:r>
            <a:r>
              <a:rPr lang="et-EE" sz="1600" dirty="0"/>
              <a:t>2017</a:t>
            </a:r>
            <a:r>
              <a:rPr lang="ru-RU" sz="1600" dirty="0"/>
              <a:t> году</a:t>
            </a:r>
            <a:r>
              <a:rPr lang="et-EE" sz="1600" dirty="0"/>
              <a:t> - 77%.</a:t>
            </a:r>
          </a:p>
          <a:p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70% пользователей общественного транспорта Таллинна выступают за электрические автобусы, 67% - за строительство новых трамвайных путей и 61% - за автобусы, работающие на биогазе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t-EE" sz="1600" dirty="0"/>
          </a:p>
          <a:p>
            <a:endParaRPr lang="et-E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1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578288"/>
              </p:ext>
            </p:extLst>
          </p:nvPr>
        </p:nvGraphicFramePr>
        <p:xfrm>
          <a:off x="4500749" y="1424772"/>
          <a:ext cx="6626430" cy="429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730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C3B0-D1B5-47E2-89E5-A7F22218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88" y="138224"/>
            <a:ext cx="10051312" cy="744282"/>
          </a:xfrm>
        </p:spPr>
        <p:txBody>
          <a:bodyPr/>
          <a:lstStyle/>
          <a:p>
            <a:r>
              <a:rPr lang="ru-RU"/>
              <a:t>При каких условиях общественный транспорт предпочтительней автомобиля </a:t>
            </a:r>
            <a:endParaRPr lang="et-EE" dirty="0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DF91EAB-1586-4D4C-A9A8-04211FC84B6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1750" y="1116233"/>
            <a:ext cx="10052050" cy="434975"/>
          </a:xfrm>
        </p:spPr>
        <p:txBody>
          <a:bodyPr>
            <a:normAutofit/>
          </a:bodyPr>
          <a:lstStyle/>
          <a:p>
            <a:r>
              <a:rPr lang="ru-RU"/>
              <a:t>Вопрос задавался пользователям автомобиля как основного транспортного средства</a:t>
            </a:r>
            <a:endParaRPr lang="et-EE" dirty="0"/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00000000-0008-0000-1600-00000400000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454493383"/>
              </p:ext>
            </p:extLst>
          </p:nvPr>
        </p:nvGraphicFramePr>
        <p:xfrm>
          <a:off x="1401288" y="1498600"/>
          <a:ext cx="9952514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852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5758D7-FAB7-4AF8-9118-853689EF18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FontTx/>
              <a:buChar char="•"/>
            </a:pPr>
            <a:r>
              <a:rPr lang="ru-RU" altLang="et-EE" dirty="0"/>
              <a:t>Величина выборки - </a:t>
            </a:r>
            <a:r>
              <a:rPr lang="et-EE" altLang="et-EE" dirty="0"/>
              <a:t>500 </a:t>
            </a:r>
            <a:r>
              <a:rPr lang="ru-RU" altLang="et-EE" dirty="0"/>
              <a:t>жителей Таллинна</a:t>
            </a:r>
            <a:r>
              <a:rPr lang="et-EE" altLang="et-EE" dirty="0"/>
              <a:t>, </a:t>
            </a:r>
            <a:r>
              <a:rPr lang="ru-RU" altLang="et-EE" dirty="0"/>
              <a:t>результаты исследования распространяются на население Таллинна соответствующего возраста</a:t>
            </a:r>
            <a:endParaRPr lang="et-EE" altLang="et-EE" dirty="0"/>
          </a:p>
          <a:p>
            <a:pPr algn="just">
              <a:buFontTx/>
              <a:buChar char="•"/>
            </a:pPr>
            <a:r>
              <a:rPr lang="ru-RU" altLang="et-EE" sz="1800" dirty="0">
                <a:solidFill>
                  <a:schemeClr val="accent1"/>
                </a:solidFill>
              </a:rPr>
              <a:t>Проведение опроса</a:t>
            </a:r>
            <a:endParaRPr lang="et-EE" altLang="et-EE" sz="1800" dirty="0">
              <a:solidFill>
                <a:schemeClr val="accent1"/>
              </a:solidFill>
            </a:endParaRPr>
          </a:p>
          <a:p>
            <a:pPr algn="just">
              <a:spcBef>
                <a:spcPts val="263"/>
              </a:spcBef>
              <a:buFontTx/>
              <a:buChar char="•"/>
            </a:pPr>
            <a:r>
              <a:rPr lang="ru-RU" altLang="et-EE" dirty="0">
                <a:solidFill>
                  <a:srgbClr val="000000"/>
                </a:solidFill>
              </a:rPr>
              <a:t>По причине </a:t>
            </a:r>
            <a:r>
              <a:rPr lang="ru-RU" altLang="et-EE" dirty="0" err="1">
                <a:solidFill>
                  <a:srgbClr val="000000"/>
                </a:solidFill>
              </a:rPr>
              <a:t>коронакризиса</a:t>
            </a:r>
            <a:r>
              <a:rPr lang="ru-RU" altLang="et-EE" dirty="0">
                <a:solidFill>
                  <a:srgbClr val="000000"/>
                </a:solidFill>
              </a:rPr>
              <a:t> период опроса разделён на две части</a:t>
            </a:r>
            <a:r>
              <a:rPr lang="et-EE" altLang="et-EE" dirty="0">
                <a:solidFill>
                  <a:srgbClr val="000000"/>
                </a:solidFill>
              </a:rPr>
              <a:t>:</a:t>
            </a:r>
            <a:r>
              <a:rPr lang="et-EE" altLang="et-EE" dirty="0"/>
              <a:t> 5-12</a:t>
            </a:r>
            <a:r>
              <a:rPr lang="ru-RU" altLang="et-EE" dirty="0"/>
              <a:t> марта и</a:t>
            </a:r>
            <a:r>
              <a:rPr lang="et-EE" altLang="et-EE" dirty="0"/>
              <a:t> 3-14</a:t>
            </a:r>
            <a:r>
              <a:rPr lang="ru-RU" altLang="et-EE" dirty="0"/>
              <a:t> сентября</a:t>
            </a:r>
            <a:r>
              <a:rPr lang="et-EE" altLang="et-EE" dirty="0"/>
              <a:t> 2020</a:t>
            </a:r>
            <a:r>
              <a:rPr lang="ru-RU" altLang="et-EE" dirty="0"/>
              <a:t> года</a:t>
            </a:r>
            <a:r>
              <a:rPr lang="et-EE" altLang="et-EE" dirty="0"/>
              <a:t>.</a:t>
            </a:r>
          </a:p>
          <a:p>
            <a:pPr algn="just">
              <a:spcBef>
                <a:spcPts val="263"/>
              </a:spcBef>
              <a:buFontTx/>
              <a:buChar char="•"/>
            </a:pPr>
            <a:r>
              <a:rPr lang="ru-RU" altLang="et-EE" dirty="0">
                <a:solidFill>
                  <a:srgbClr val="000000"/>
                </a:solidFill>
              </a:rPr>
              <a:t>Опрос проводился в форме личных интервью через интервьюеров</a:t>
            </a:r>
            <a:r>
              <a:rPr lang="et-EE" altLang="et-EE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263"/>
              </a:spcBef>
              <a:buFontTx/>
              <a:buChar char="•"/>
            </a:pPr>
            <a:endParaRPr lang="et-EE" altLang="et-EE" dirty="0">
              <a:solidFill>
                <a:srgbClr val="000000"/>
              </a:solidFill>
            </a:endParaRPr>
          </a:p>
          <a:p>
            <a:pPr algn="just">
              <a:spcBef>
                <a:spcPts val="263"/>
              </a:spcBef>
              <a:buFontTx/>
              <a:buChar char="•"/>
            </a:pPr>
            <a:r>
              <a:rPr lang="ru-RU" altLang="et-EE" dirty="0">
                <a:solidFill>
                  <a:srgbClr val="000000"/>
                </a:solidFill>
              </a:rPr>
              <a:t>Статистическое колебание в пределах</a:t>
            </a:r>
            <a:r>
              <a:rPr lang="et-EE" altLang="et-EE" dirty="0"/>
              <a:t> 4-5%</a:t>
            </a:r>
            <a:r>
              <a:rPr lang="et-EE" altLang="et-EE" dirty="0">
                <a:solidFill>
                  <a:srgbClr val="000000"/>
                </a:solidFill>
              </a:rPr>
              <a:t>. </a:t>
            </a:r>
          </a:p>
          <a:p>
            <a:pPr algn="just">
              <a:spcBef>
                <a:spcPts val="263"/>
              </a:spcBef>
              <a:buFontTx/>
              <a:buChar char="•"/>
            </a:pPr>
            <a:endParaRPr lang="et-EE" altLang="et-EE" b="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263"/>
              </a:spcBef>
              <a:buNone/>
            </a:pPr>
            <a:endParaRPr lang="en-GB" altLang="et-EE" b="1" dirty="0"/>
          </a:p>
          <a:p>
            <a:pPr algn="just">
              <a:buFontTx/>
              <a:buChar char="•"/>
            </a:pPr>
            <a:endParaRPr lang="en-GB" alt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F2EDCE-0E0B-4BB7-9BE4-2E4EA1F1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исследования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36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DEFE-A427-465E-B8A0-CE2EF0DD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Доля пассажиров общественного транспорта в </a:t>
            </a:r>
            <a:r>
              <a:rPr lang="et-EE" dirty="0"/>
              <a:t>2003-2020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860206-653D-4FB1-9373-C927418D67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t-EE" dirty="0"/>
          </a:p>
          <a:p>
            <a:endParaRPr lang="et-EE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B0F0812A-A40C-4B40-8D65-7B3CD8D65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397" y="1499191"/>
            <a:ext cx="3797970" cy="1445345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По сравнению с предыдущими исследованиями, использование общественного транспорта сократилось</a:t>
            </a:r>
            <a:r>
              <a:rPr lang="et-EE" sz="1600" dirty="0"/>
              <a:t>. </a:t>
            </a:r>
            <a:r>
              <a:rPr lang="ru-RU" sz="1600" dirty="0"/>
              <a:t>Это можно объяснить общим уменьшением использования общественного транспорта в условиях </a:t>
            </a:r>
            <a:r>
              <a:rPr lang="ru-RU" sz="1600" dirty="0" err="1"/>
              <a:t>коронавируса</a:t>
            </a:r>
            <a:r>
              <a:rPr lang="et-EE" sz="1600" dirty="0"/>
              <a:t>.</a:t>
            </a:r>
          </a:p>
          <a:p>
            <a:pPr marL="457189" lvl="1" indent="0">
              <a:buNone/>
            </a:pPr>
            <a:endParaRPr lang="et-EE" dirty="0"/>
          </a:p>
          <a:p>
            <a:pPr lvl="1"/>
            <a:endParaRPr lang="et-EE" dirty="0"/>
          </a:p>
        </p:txBody>
      </p:sp>
      <p:graphicFrame>
        <p:nvGraphicFramePr>
          <p:cNvPr id="10" name="Sisu kohatäide 9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730160460"/>
              </p:ext>
            </p:extLst>
          </p:nvPr>
        </p:nvGraphicFramePr>
        <p:xfrm>
          <a:off x="4561368" y="1068779"/>
          <a:ext cx="6792432" cy="531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003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24E3-66B0-4626-8D9D-281E3805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оценка видов общественного транспорта</a:t>
            </a:r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5AD350-85C1-4731-BE56-A28FAD4A91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t-EE" dirty="0"/>
          </a:p>
          <a:p>
            <a:endParaRPr lang="et-EE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4F476B8-CAA1-46A9-8C9B-ABBE37D145C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95804" y="1604395"/>
            <a:ext cx="4860000" cy="3649210"/>
          </a:xfrm>
        </p:spPr>
        <p:txBody>
          <a:bodyPr>
            <a:normAutofit/>
          </a:bodyPr>
          <a:lstStyle/>
          <a:p>
            <a:r>
              <a:rPr lang="ru-RU" sz="1600" dirty="0"/>
              <a:t>Общая оценка удовлетворённости услугой TLT составила 4,13.</a:t>
            </a:r>
            <a:r>
              <a:rPr lang="et-EE" sz="1600" dirty="0"/>
              <a:t> </a:t>
            </a:r>
          </a:p>
          <a:p>
            <a:r>
              <a:rPr lang="ru-RU" sz="1600" dirty="0"/>
              <a:t>Средние оценки для трамвая </a:t>
            </a:r>
            <a:r>
              <a:rPr lang="et-EE" sz="1600" dirty="0"/>
              <a:t>4,36, </a:t>
            </a:r>
            <a:r>
              <a:rPr lang="ru-RU" sz="1600" dirty="0"/>
              <a:t>автобуса</a:t>
            </a:r>
            <a:r>
              <a:rPr lang="et-EE" sz="1600" dirty="0"/>
              <a:t> 4,1 </a:t>
            </a:r>
            <a:r>
              <a:rPr lang="ru-RU" sz="1600" dirty="0"/>
              <a:t>и троллейбуса</a:t>
            </a:r>
            <a:r>
              <a:rPr lang="et-EE" sz="1600" dirty="0"/>
              <a:t> 3,94.  </a:t>
            </a:r>
          </a:p>
          <a:p>
            <a:r>
              <a:rPr lang="ru-RU" sz="1600" dirty="0"/>
              <a:t>Качеством трамвайного движения удовлетворены </a:t>
            </a:r>
            <a:r>
              <a:rPr lang="et-EE" sz="1600" dirty="0"/>
              <a:t>87%, </a:t>
            </a:r>
            <a:r>
              <a:rPr lang="ru-RU" sz="1600" dirty="0"/>
              <a:t>автобусного –</a:t>
            </a:r>
            <a:r>
              <a:rPr lang="et-EE" sz="1600" dirty="0"/>
              <a:t> 78 % </a:t>
            </a:r>
            <a:r>
              <a:rPr lang="ru-RU" sz="1600" dirty="0"/>
              <a:t>и троллейбусного –</a:t>
            </a:r>
            <a:r>
              <a:rPr lang="et-EE" sz="1600" dirty="0"/>
              <a:t> 64%</a:t>
            </a:r>
            <a:r>
              <a:rPr lang="ru-RU" sz="1600" dirty="0"/>
              <a:t> горожан</a:t>
            </a:r>
            <a:r>
              <a:rPr lang="et-EE" sz="1600" dirty="0"/>
              <a:t>.</a:t>
            </a:r>
          </a:p>
          <a:p>
            <a:r>
              <a:rPr lang="ru-RU" sz="1600" dirty="0"/>
              <a:t>Высшие средние оценки по автобусам дали жители </a:t>
            </a:r>
            <a:r>
              <a:rPr lang="ru-RU" sz="1600" dirty="0" err="1"/>
              <a:t>Хааберсти</a:t>
            </a:r>
            <a:r>
              <a:rPr lang="ru-RU" sz="1600" dirty="0"/>
              <a:t> и </a:t>
            </a:r>
            <a:r>
              <a:rPr lang="ru-RU" sz="1600" dirty="0" err="1"/>
              <a:t>Мустамяэ</a:t>
            </a:r>
            <a:r>
              <a:rPr lang="et-EE" sz="1600" dirty="0"/>
              <a:t>, </a:t>
            </a:r>
          </a:p>
          <a:p>
            <a:r>
              <a:rPr lang="ru-RU" sz="1600" dirty="0"/>
              <a:t>По трамваям – поровну жители </a:t>
            </a:r>
            <a:r>
              <a:rPr lang="ru-RU" sz="1600" dirty="0" err="1"/>
              <a:t>Пыхья</a:t>
            </a:r>
            <a:r>
              <a:rPr lang="ru-RU" sz="1600" dirty="0"/>
              <a:t>-Таллинна, </a:t>
            </a:r>
            <a:r>
              <a:rPr lang="ru-RU" sz="1600" dirty="0" err="1"/>
              <a:t>Хааберсти</a:t>
            </a:r>
            <a:r>
              <a:rPr lang="ru-RU" sz="1600" dirty="0"/>
              <a:t> и </a:t>
            </a:r>
            <a:r>
              <a:rPr lang="ru-RU" sz="1600" dirty="0" err="1"/>
              <a:t>Ласнамяэ</a:t>
            </a:r>
            <a:r>
              <a:rPr lang="ru-RU" sz="1600" dirty="0"/>
              <a:t>.</a:t>
            </a:r>
          </a:p>
          <a:p>
            <a:r>
              <a:rPr lang="ru-RU" sz="1600" dirty="0"/>
              <a:t>По троллейбусам – жители </a:t>
            </a:r>
            <a:r>
              <a:rPr lang="ru-RU" sz="1600" dirty="0" err="1"/>
              <a:t>Мустамяэ</a:t>
            </a:r>
            <a:r>
              <a:rPr lang="ru-RU" sz="1600" dirty="0"/>
              <a:t> и </a:t>
            </a:r>
            <a:r>
              <a:rPr lang="ru-RU" sz="1600" dirty="0" err="1"/>
              <a:t>Нымме</a:t>
            </a:r>
            <a:r>
              <a:rPr lang="ru-RU" sz="1600" dirty="0"/>
              <a:t>. </a:t>
            </a:r>
            <a:endParaRPr lang="et-EE" sz="1600" dirty="0"/>
          </a:p>
        </p:txBody>
      </p:sp>
      <p:graphicFrame>
        <p:nvGraphicFramePr>
          <p:cNvPr id="10" name="Sisu kohatäide 9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0912409"/>
              </p:ext>
            </p:extLst>
          </p:nvPr>
        </p:nvGraphicFramePr>
        <p:xfrm>
          <a:off x="653143" y="2006929"/>
          <a:ext cx="6234545" cy="248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908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F8F47D-FF35-411F-B1B9-A3C3F2F8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88" y="106326"/>
            <a:ext cx="10051312" cy="776179"/>
          </a:xfrm>
        </p:spPr>
        <p:txBody>
          <a:bodyPr/>
          <a:lstStyle/>
          <a:p>
            <a:r>
              <a:rPr lang="ru-RU" dirty="0"/>
              <a:t>Удовлетворённость организацией общественного транспорта в Таллинне</a:t>
            </a:r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252BEAC-E3F8-458B-BF0D-122B8A792A2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1148315"/>
            <a:ext cx="10051312" cy="361507"/>
          </a:xfrm>
        </p:spPr>
        <p:txBody>
          <a:bodyPr>
            <a:normAutofit/>
          </a:bodyPr>
          <a:lstStyle/>
          <a:p>
            <a:r>
              <a:rPr lang="ru-RU" sz="1800" dirty="0"/>
              <a:t>Среди ежедневных пассажиров довольны приблизительно </a:t>
            </a:r>
            <a:r>
              <a:rPr lang="et-EE" sz="1800" dirty="0"/>
              <a:t>95%.</a:t>
            </a:r>
            <a:endParaRPr lang="et-EE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E759491-69F7-4E31-88D0-BFDAFF76C298}"/>
              </a:ext>
            </a:extLst>
          </p:cNvPr>
          <p:cNvSpPr txBox="1">
            <a:spLocks/>
          </p:cNvSpPr>
          <p:nvPr/>
        </p:nvSpPr>
        <p:spPr>
          <a:xfrm>
            <a:off x="1238413" y="5432762"/>
            <a:ext cx="10333501" cy="1144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Самая молодая группа </a:t>
            </a:r>
            <a:r>
              <a:rPr lang="et-EE" sz="1600" dirty="0"/>
              <a:t>(</a:t>
            </a:r>
            <a:r>
              <a:rPr lang="ru-RU" sz="1600" dirty="0"/>
              <a:t>в возрасте</a:t>
            </a:r>
            <a:r>
              <a:rPr lang="et-EE" sz="1600" dirty="0"/>
              <a:t> 15-19</a:t>
            </a:r>
            <a:r>
              <a:rPr lang="ru-RU" sz="1600" dirty="0"/>
              <a:t> лет</a:t>
            </a:r>
            <a:r>
              <a:rPr lang="et-EE" sz="1600" dirty="0"/>
              <a:t>) </a:t>
            </a:r>
            <a:r>
              <a:rPr lang="ru-RU" sz="1600" dirty="0"/>
              <a:t>больше всего довольна </a:t>
            </a:r>
            <a:r>
              <a:rPr lang="et-EE" sz="1600" dirty="0"/>
              <a:t>– 96%.</a:t>
            </a:r>
          </a:p>
          <a:p>
            <a:r>
              <a:rPr lang="ru-RU" sz="1600" dirty="0"/>
              <a:t>Самую высшую удовлетворённость выразили жители </a:t>
            </a:r>
            <a:r>
              <a:rPr lang="ru-RU" sz="1600" dirty="0" err="1"/>
              <a:t>Ласнамяэ</a:t>
            </a:r>
            <a:r>
              <a:rPr lang="et-EE" sz="1600" dirty="0"/>
              <a:t>– 97%. </a:t>
            </a:r>
          </a:p>
          <a:p>
            <a:endParaRPr lang="et-EE" dirty="0"/>
          </a:p>
        </p:txBody>
      </p:sp>
      <p:graphicFrame>
        <p:nvGraphicFramePr>
          <p:cNvPr id="9" name="Sisu kohatäide 8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1777491"/>
              </p:ext>
            </p:extLst>
          </p:nvPr>
        </p:nvGraphicFramePr>
        <p:xfrm>
          <a:off x="1238414" y="1509822"/>
          <a:ext cx="10333500" cy="141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534491"/>
              </p:ext>
            </p:extLst>
          </p:nvPr>
        </p:nvGraphicFramePr>
        <p:xfrm>
          <a:off x="1302488" y="3111334"/>
          <a:ext cx="9717813" cy="212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570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7C1D56-E3F4-4153-BAC3-22B43645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Предпочтение транспортного средства</a:t>
            </a:r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C88DDBD-9C91-4E06-9BE3-C09C29C2958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348970"/>
          </a:xfrm>
        </p:spPr>
        <p:txBody>
          <a:bodyPr>
            <a:normAutofit/>
          </a:bodyPr>
          <a:lstStyle/>
          <a:p>
            <a:r>
              <a:rPr lang="ru-RU" dirty="0"/>
              <a:t>Предпочтения отличаются в разбивке по районам города</a:t>
            </a:r>
            <a:r>
              <a:rPr lang="et-EE" dirty="0"/>
              <a:t>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ACCB514-2B59-41C6-831C-AAC99EFD7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4815282"/>
            <a:ext cx="10051312" cy="1787400"/>
          </a:xfrm>
        </p:spPr>
        <p:txBody>
          <a:bodyPr>
            <a:normAutofit/>
          </a:bodyPr>
          <a:lstStyle/>
          <a:p>
            <a:r>
              <a:rPr lang="ru-RU" sz="1600" dirty="0"/>
              <a:t>Ежедневно пользующиеся автобусом люди предпочитают переполненный автобус до нужного места назначения</a:t>
            </a:r>
            <a:r>
              <a:rPr lang="et-EE" sz="1600" dirty="0"/>
              <a:t>, </a:t>
            </a:r>
            <a:r>
              <a:rPr lang="ru-RU" sz="1600" dirty="0"/>
              <a:t>но это не относится к трамваям и троллейбусам, где предпочтение отдается малому заполнению салона</a:t>
            </a:r>
            <a:r>
              <a:rPr lang="et-EE" sz="1600" dirty="0"/>
              <a:t>.</a:t>
            </a:r>
          </a:p>
          <a:p>
            <a:r>
              <a:rPr lang="ru-RU" sz="1600" dirty="0"/>
              <a:t>Предпочтения частей города следующие</a:t>
            </a:r>
            <a:r>
              <a:rPr lang="et-EE" sz="1600" dirty="0"/>
              <a:t>: </a:t>
            </a:r>
            <a:r>
              <a:rPr lang="ru-RU" sz="1600" dirty="0" err="1"/>
              <a:t>Пыхья</a:t>
            </a:r>
            <a:r>
              <a:rPr lang="ru-RU" sz="1600" dirty="0"/>
              <a:t>-Таллинн</a:t>
            </a:r>
            <a:r>
              <a:rPr lang="et-EE" sz="1600" dirty="0"/>
              <a:t> –</a:t>
            </a:r>
            <a:r>
              <a:rPr lang="ru-RU" sz="1600" dirty="0"/>
              <a:t>трамвай </a:t>
            </a:r>
            <a:r>
              <a:rPr lang="et-EE" sz="1600" dirty="0"/>
              <a:t>52%, </a:t>
            </a:r>
            <a:r>
              <a:rPr lang="ru-RU" sz="1600" dirty="0" err="1"/>
              <a:t>Хааберсти</a:t>
            </a:r>
            <a:r>
              <a:rPr lang="et-EE" sz="1600" dirty="0"/>
              <a:t> – </a:t>
            </a:r>
            <a:r>
              <a:rPr lang="ru-RU" sz="1600" dirty="0"/>
              <a:t>автобус</a:t>
            </a:r>
            <a:r>
              <a:rPr lang="et-EE" sz="1600" dirty="0"/>
              <a:t> 72%, </a:t>
            </a:r>
            <a:r>
              <a:rPr lang="ru-RU" sz="1600" dirty="0" err="1"/>
              <a:t>Кесклинн</a:t>
            </a:r>
            <a:r>
              <a:rPr lang="et-EE" sz="1600" dirty="0"/>
              <a:t> –</a:t>
            </a:r>
            <a:r>
              <a:rPr lang="ru-RU" sz="1600" dirty="0"/>
              <a:t> трамвай </a:t>
            </a:r>
            <a:r>
              <a:rPr lang="et-EE" sz="1600" dirty="0"/>
              <a:t>69%, </a:t>
            </a:r>
            <a:r>
              <a:rPr lang="ru-RU" sz="1600" dirty="0" err="1"/>
              <a:t>Кристийне</a:t>
            </a:r>
            <a:r>
              <a:rPr lang="et-EE" sz="1600" dirty="0"/>
              <a:t> – </a:t>
            </a:r>
            <a:r>
              <a:rPr lang="ru-RU" sz="1600" dirty="0"/>
              <a:t>трамвай</a:t>
            </a:r>
            <a:r>
              <a:rPr lang="et-EE" sz="1600" dirty="0"/>
              <a:t> 48%,</a:t>
            </a:r>
            <a:r>
              <a:rPr lang="ru-RU" sz="1600" dirty="0"/>
              <a:t> </a:t>
            </a:r>
            <a:r>
              <a:rPr lang="ru-RU" sz="1600" dirty="0" err="1"/>
              <a:t>Ласнамяэ</a:t>
            </a:r>
            <a:r>
              <a:rPr lang="ru-RU" sz="1600" dirty="0"/>
              <a:t> </a:t>
            </a:r>
            <a:r>
              <a:rPr lang="et-EE" sz="1600" dirty="0"/>
              <a:t>– </a:t>
            </a:r>
            <a:r>
              <a:rPr lang="ru-RU" sz="1600" dirty="0"/>
              <a:t>автобус</a:t>
            </a:r>
            <a:r>
              <a:rPr lang="et-EE" sz="1600" dirty="0"/>
              <a:t> 88%, </a:t>
            </a:r>
            <a:r>
              <a:rPr lang="ru-RU" sz="1600" dirty="0" err="1"/>
              <a:t>Мустамяэ</a:t>
            </a:r>
            <a:r>
              <a:rPr lang="ru-RU" sz="1600" dirty="0"/>
              <a:t> </a:t>
            </a:r>
            <a:r>
              <a:rPr lang="et-EE" sz="1600" dirty="0"/>
              <a:t>– </a:t>
            </a:r>
            <a:r>
              <a:rPr lang="ru-RU" sz="1600" dirty="0"/>
              <a:t>автобус</a:t>
            </a:r>
            <a:r>
              <a:rPr lang="et-EE" sz="1600" dirty="0"/>
              <a:t> 63% </a:t>
            </a:r>
            <a:r>
              <a:rPr lang="ru-RU" sz="1600" dirty="0"/>
              <a:t>и</a:t>
            </a:r>
            <a:r>
              <a:rPr lang="et-EE" sz="1600" dirty="0"/>
              <a:t> </a:t>
            </a:r>
            <a:r>
              <a:rPr lang="ru-RU" sz="1600" dirty="0" err="1"/>
              <a:t>Нымме</a:t>
            </a:r>
            <a:r>
              <a:rPr lang="et-EE" sz="1600" dirty="0"/>
              <a:t> – </a:t>
            </a:r>
            <a:r>
              <a:rPr lang="ru-RU" sz="1600" dirty="0"/>
              <a:t>автобус</a:t>
            </a:r>
            <a:r>
              <a:rPr lang="et-EE" sz="1600" dirty="0"/>
              <a:t> 57%</a:t>
            </a:r>
            <a:r>
              <a:rPr lang="ru-RU" sz="1600" dirty="0"/>
              <a:t>.</a:t>
            </a:r>
            <a:endParaRPr lang="et-EE" sz="1600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95989"/>
              </p:ext>
            </p:extLst>
          </p:nvPr>
        </p:nvGraphicFramePr>
        <p:xfrm>
          <a:off x="1302488" y="1555668"/>
          <a:ext cx="9907818" cy="316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453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24E3-66B0-4626-8D9D-281E3805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факторы в общественном транспорте</a:t>
            </a:r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5AD350-85C1-4731-BE56-A28FAD4A913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9627782" cy="435932"/>
          </a:xfrm>
        </p:spPr>
        <p:txBody>
          <a:bodyPr/>
          <a:lstStyle/>
          <a:p>
            <a:r>
              <a:rPr lang="ru-RU" dirty="0"/>
              <a:t>На переднем плане соблюдение графика движения и чистота в транспортном средстве</a:t>
            </a:r>
            <a:endParaRPr lang="et-EE" dirty="0"/>
          </a:p>
        </p:txBody>
      </p:sp>
      <p:graphicFrame>
        <p:nvGraphicFramePr>
          <p:cNvPr id="8" name="Sisu kohatäide 7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83835"/>
              </p:ext>
            </p:extLst>
          </p:nvPr>
        </p:nvGraphicFramePr>
        <p:xfrm>
          <a:off x="724934" y="1498600"/>
          <a:ext cx="5437742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2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747582193"/>
              </p:ext>
            </p:extLst>
          </p:nvPr>
        </p:nvGraphicFramePr>
        <p:xfrm>
          <a:off x="6341423" y="1498600"/>
          <a:ext cx="5012377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18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3DC7-0F31-4F5A-8090-B716E203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с другими государствами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708D5-821D-4577-A473-483894C56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636" y="1499191"/>
            <a:ext cx="5436660" cy="4885901"/>
          </a:xfrm>
        </p:spPr>
        <p:txBody>
          <a:bodyPr>
            <a:normAutofit/>
          </a:bodyPr>
          <a:lstStyle/>
          <a:p>
            <a:r>
              <a:rPr lang="ru-RU" sz="1600" dirty="0"/>
              <a:t>Вопрос: Как в целом выглядит общественный транспорт Таллинна по сравнению с городами других государств</a:t>
            </a:r>
            <a:r>
              <a:rPr lang="et-EE" sz="1600" dirty="0"/>
              <a:t>?</a:t>
            </a:r>
          </a:p>
          <a:p>
            <a:r>
              <a:rPr lang="ru-RU" sz="1600" dirty="0"/>
              <a:t>В пояснениях 44 раза отмечены положительные качества и 35 раз недостатки.</a:t>
            </a:r>
            <a:r>
              <a:rPr lang="et-EE" sz="1600" dirty="0"/>
              <a:t>. </a:t>
            </a:r>
          </a:p>
          <a:p>
            <a:r>
              <a:rPr lang="ru-RU" sz="1600" dirty="0"/>
              <a:t>Чаще всего хвалили то, что транспорт бесплатный, удобный, соблюдается расписание и чистота</a:t>
            </a:r>
            <a:r>
              <a:rPr lang="et-EE" sz="1600" dirty="0"/>
              <a:t>. </a:t>
            </a:r>
          </a:p>
          <a:p>
            <a:r>
              <a:rPr lang="ru-RU" sz="1600" dirty="0"/>
              <a:t>Иногда говорили: людей меньше; В Таллинне меньше жителей. Однажды было сказано, что «Лучше только в Японии».</a:t>
            </a:r>
            <a:endParaRPr lang="et-EE" sz="1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5D0CE9-89D1-4CA7-AFEF-1CFE648B24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ru-RU" dirty="0"/>
              <a:t>Общественный транспорт Таллинна на мировом уровне</a:t>
            </a:r>
            <a:endParaRPr lang="et-EE" dirty="0"/>
          </a:p>
        </p:txBody>
      </p:sp>
      <p:graphicFrame>
        <p:nvGraphicFramePr>
          <p:cNvPr id="8" name="Sisu kohatäide 7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576433405"/>
              </p:ext>
            </p:extLst>
          </p:nvPr>
        </p:nvGraphicFramePr>
        <p:xfrm>
          <a:off x="5917140" y="1158953"/>
          <a:ext cx="5436660" cy="454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605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AE23-289A-46CA-A4CE-F5E6E85C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трамвайные маршруты из центра города</a:t>
            </a:r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4DFD9A-DEEE-4F7D-984C-79B5F901C5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	</a:t>
            </a: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00000000-0008-0000-1400-00000300000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336787015"/>
              </p:ext>
            </p:extLst>
          </p:nvPr>
        </p:nvGraphicFramePr>
        <p:xfrm>
          <a:off x="4738256" y="1376919"/>
          <a:ext cx="6259286" cy="509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3127372"/>
      </p:ext>
    </p:extLst>
  </p:cSld>
  <p:clrMapOvr>
    <a:masterClrMapping/>
  </p:clrMapOvr>
</p:sld>
</file>

<file path=ppt/theme/theme1.xml><?xml version="1.0" encoding="utf-8"?>
<a:theme xmlns:a="http://schemas.openxmlformats.org/drawingml/2006/main" name="TU_2018_ppt">
  <a:themeElements>
    <a:clrScheme name="TU_Diverge">
      <a:dk1>
        <a:srgbClr val="3F3F3F"/>
      </a:dk1>
      <a:lt1>
        <a:srgbClr val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TU_201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_2018_Template_1.dotx" id="{C48F7EBC-2026-4565-BECF-2040F3D00F11}" vid="{6ECE651F-7706-4D8A-B54B-C119015469C7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U_Diverge">
    <a:dk1>
      <a:srgbClr val="3F3F3F"/>
    </a:dk1>
    <a:lt1>
      <a:srgbClr val="FFFFFF"/>
    </a:lt1>
    <a:dk2>
      <a:srgbClr val="242424"/>
    </a:dk2>
    <a:lt2>
      <a:srgbClr val="E6E6E6"/>
    </a:lt2>
    <a:accent1>
      <a:srgbClr val="B2182B"/>
    </a:accent1>
    <a:accent2>
      <a:srgbClr val="EF8A62"/>
    </a:accent2>
    <a:accent3>
      <a:srgbClr val="FDDBC7"/>
    </a:accent3>
    <a:accent4>
      <a:srgbClr val="D1E5F0"/>
    </a:accent4>
    <a:accent5>
      <a:srgbClr val="67A9CF"/>
    </a:accent5>
    <a:accent6>
      <a:srgbClr val="2166AC"/>
    </a:accent6>
    <a:hlink>
      <a:srgbClr val="21ABF5"/>
    </a:hlink>
    <a:folHlink>
      <a:srgbClr val="EA7E89"/>
    </a:folHlink>
  </a:clrScheme>
  <a:fontScheme name="TURU_UURINGU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U_Diverge">
    <a:dk1>
      <a:srgbClr val="3F3F3F"/>
    </a:dk1>
    <a:lt1>
      <a:srgbClr val="FFFFFF"/>
    </a:lt1>
    <a:dk2>
      <a:srgbClr val="242424"/>
    </a:dk2>
    <a:lt2>
      <a:srgbClr val="E6E6E6"/>
    </a:lt2>
    <a:accent1>
      <a:srgbClr val="B2182B"/>
    </a:accent1>
    <a:accent2>
      <a:srgbClr val="EF8A62"/>
    </a:accent2>
    <a:accent3>
      <a:srgbClr val="FDDBC7"/>
    </a:accent3>
    <a:accent4>
      <a:srgbClr val="D1E5F0"/>
    </a:accent4>
    <a:accent5>
      <a:srgbClr val="67A9CF"/>
    </a:accent5>
    <a:accent6>
      <a:srgbClr val="2166AC"/>
    </a:accent6>
    <a:hlink>
      <a:srgbClr val="21ABF5"/>
    </a:hlink>
    <a:folHlink>
      <a:srgbClr val="EA7E89"/>
    </a:folHlink>
  </a:clrScheme>
  <a:fontScheme name="TURU_UURINGU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U_Diverge">
    <a:dk1>
      <a:srgbClr val="3F3F3F"/>
    </a:dk1>
    <a:lt1>
      <a:srgbClr val="FFFFFF"/>
    </a:lt1>
    <a:dk2>
      <a:srgbClr val="242424"/>
    </a:dk2>
    <a:lt2>
      <a:srgbClr val="E6E6E6"/>
    </a:lt2>
    <a:accent1>
      <a:srgbClr val="B2182B"/>
    </a:accent1>
    <a:accent2>
      <a:srgbClr val="EF8A62"/>
    </a:accent2>
    <a:accent3>
      <a:srgbClr val="FDDBC7"/>
    </a:accent3>
    <a:accent4>
      <a:srgbClr val="D1E5F0"/>
    </a:accent4>
    <a:accent5>
      <a:srgbClr val="67A9CF"/>
    </a:accent5>
    <a:accent6>
      <a:srgbClr val="2166AC"/>
    </a:accent6>
    <a:hlink>
      <a:srgbClr val="21ABF5"/>
    </a:hlink>
    <a:folHlink>
      <a:srgbClr val="EA7E89"/>
    </a:folHlink>
  </a:clrScheme>
  <a:fontScheme name="TURU_UURINGU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U_Diverge">
    <a:dk1>
      <a:srgbClr val="3F3F3F"/>
    </a:dk1>
    <a:lt1>
      <a:srgbClr val="FFFFFF"/>
    </a:lt1>
    <a:dk2>
      <a:srgbClr val="242424"/>
    </a:dk2>
    <a:lt2>
      <a:srgbClr val="E6E6E6"/>
    </a:lt2>
    <a:accent1>
      <a:srgbClr val="B2182B"/>
    </a:accent1>
    <a:accent2>
      <a:srgbClr val="EF8A62"/>
    </a:accent2>
    <a:accent3>
      <a:srgbClr val="FDDBC7"/>
    </a:accent3>
    <a:accent4>
      <a:srgbClr val="D1E5F0"/>
    </a:accent4>
    <a:accent5>
      <a:srgbClr val="67A9CF"/>
    </a:accent5>
    <a:accent6>
      <a:srgbClr val="2166AC"/>
    </a:accent6>
    <a:hlink>
      <a:srgbClr val="21ABF5"/>
    </a:hlink>
    <a:folHlink>
      <a:srgbClr val="EA7E89"/>
    </a:folHlink>
  </a:clrScheme>
  <a:fontScheme name="TU_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U_Diverge">
    <a:dk1>
      <a:srgbClr val="3F3F3F"/>
    </a:dk1>
    <a:lt1>
      <a:srgbClr val="FFFFFF"/>
    </a:lt1>
    <a:dk2>
      <a:srgbClr val="242424"/>
    </a:dk2>
    <a:lt2>
      <a:srgbClr val="E6E6E6"/>
    </a:lt2>
    <a:accent1>
      <a:srgbClr val="B2182B"/>
    </a:accent1>
    <a:accent2>
      <a:srgbClr val="EF8A62"/>
    </a:accent2>
    <a:accent3>
      <a:srgbClr val="FDDBC7"/>
    </a:accent3>
    <a:accent4>
      <a:srgbClr val="D1E5F0"/>
    </a:accent4>
    <a:accent5>
      <a:srgbClr val="67A9CF"/>
    </a:accent5>
    <a:accent6>
      <a:srgbClr val="2166AC"/>
    </a:accent6>
    <a:hlink>
      <a:srgbClr val="21ABF5"/>
    </a:hlink>
    <a:folHlink>
      <a:srgbClr val="EA7E89"/>
    </a:folHlink>
  </a:clrScheme>
  <a:fontScheme name="TU_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F3ACA568CA6847B57FB62EB3ABA7B0" ma:contentTypeVersion="12" ma:contentTypeDescription="Loo uus dokument" ma:contentTypeScope="" ma:versionID="e309fb51a3ada8f940bc1cd7ffe50328">
  <xsd:schema xmlns:xsd="http://www.w3.org/2001/XMLSchema" xmlns:xs="http://www.w3.org/2001/XMLSchema" xmlns:p="http://schemas.microsoft.com/office/2006/metadata/properties" xmlns:ns2="bf4a0112-5d6e-4632-bcb0-0a736cb28766" xmlns:ns3="81940d76-a118-46ff-9f63-76def0d0f8b5" targetNamespace="http://schemas.microsoft.com/office/2006/metadata/properties" ma:root="true" ma:fieldsID="752b71b76ec832343a14b3c76598f37d" ns2:_="" ns3:_="">
    <xsd:import namespace="bf4a0112-5d6e-4632-bcb0-0a736cb28766"/>
    <xsd:import namespace="81940d76-a118-46ff-9f63-76def0d0f8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112-5d6e-4632-bcb0-0a736cb287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40d76-a118-46ff-9f63-76def0d0f8b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8E109B-DE6B-4E27-93CC-3CC54F20BF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5C17C-3D7C-4A07-B49E-5A2933E902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1D8282E-3345-4D14-A638-29E13054B2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4a0112-5d6e-4632-bcb0-0a736cb28766"/>
    <ds:schemaRef ds:uri="81940d76-a118-46ff-9f63-76def0d0f8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TU_2018_Template_1.dotx</Template>
  <TotalTime>20976</TotalTime>
  <Words>958</Words>
  <Application>Microsoft Office PowerPoint</Application>
  <PresentationFormat>Laiekraan</PresentationFormat>
  <Paragraphs>126</Paragraphs>
  <Slides>11</Slides>
  <Notes>9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Verdana</vt:lpstr>
      <vt:lpstr>TU_2018_ppt</vt:lpstr>
      <vt:lpstr>Общественный транспорт Таллинна 2020</vt:lpstr>
      <vt:lpstr>Методика исследования</vt:lpstr>
      <vt:lpstr>Доля пассажиров общественного транспорта в 2003-2020</vt:lpstr>
      <vt:lpstr>Средняя оценка видов общественного транспорта</vt:lpstr>
      <vt:lpstr>Удовлетворённость организацией общественного транспорта в Таллинне</vt:lpstr>
      <vt:lpstr>Предпочтение транспортного средства</vt:lpstr>
      <vt:lpstr>Ключевые факторы в общественном транспорте</vt:lpstr>
      <vt:lpstr>Сравнение с другими государствами</vt:lpstr>
      <vt:lpstr>Возможные трамвайные маршруты из центра города</vt:lpstr>
      <vt:lpstr>Поддержка трамвайной линии до порта</vt:lpstr>
      <vt:lpstr>При каких условиях общественный транспорт предпочтительней автомобиля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Tallinna ühistransport</dc:title>
  <dc:creator>Karin</dc:creator>
  <cp:lastModifiedBy>Ivo Parbus</cp:lastModifiedBy>
  <cp:revision>492</cp:revision>
  <cp:lastPrinted>2020-10-27T12:22:43Z</cp:lastPrinted>
  <dcterms:created xsi:type="dcterms:W3CDTF">2018-12-18T14:04:39Z</dcterms:created>
  <dcterms:modified xsi:type="dcterms:W3CDTF">2020-12-10T12:24:30Z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0x0101003DF3ACA568CA6847B57FB62EB3ABA7B0</vt:lpwstr>
  </property>
</Properties>
</file>