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302" r:id="rId4"/>
    <p:sldId id="304" r:id="rId5"/>
    <p:sldId id="305" r:id="rId6"/>
    <p:sldId id="281" r:id="rId7"/>
    <p:sldId id="260" r:id="rId8"/>
    <p:sldId id="275" r:id="rId9"/>
    <p:sldId id="303" r:id="rId10"/>
    <p:sldId id="285" r:id="rId11"/>
    <p:sldId id="276" r:id="rId12"/>
    <p:sldId id="277" r:id="rId13"/>
    <p:sldId id="278" r:id="rId14"/>
    <p:sldId id="306" r:id="rId15"/>
    <p:sldId id="261" r:id="rId16"/>
    <p:sldId id="282" r:id="rId17"/>
    <p:sldId id="279" r:id="rId18"/>
    <p:sldId id="283" r:id="rId19"/>
    <p:sldId id="262" r:id="rId20"/>
    <p:sldId id="263" r:id="rId21"/>
    <p:sldId id="314" r:id="rId22"/>
    <p:sldId id="264" r:id="rId23"/>
    <p:sldId id="266" r:id="rId24"/>
    <p:sldId id="265" r:id="rId25"/>
    <p:sldId id="315" r:id="rId26"/>
    <p:sldId id="284" r:id="rId27"/>
    <p:sldId id="268" r:id="rId28"/>
    <p:sldId id="269" r:id="rId29"/>
    <p:sldId id="280" r:id="rId30"/>
    <p:sldId id="301" r:id="rId31"/>
    <p:sldId id="271" r:id="rId32"/>
    <p:sldId id="272" r:id="rId33"/>
    <p:sldId id="273" r:id="rId34"/>
    <p:sldId id="286" r:id="rId35"/>
    <p:sldId id="288" r:id="rId36"/>
    <p:sldId id="289" r:id="rId37"/>
    <p:sldId id="290" r:id="rId38"/>
    <p:sldId id="308" r:id="rId39"/>
    <p:sldId id="291" r:id="rId40"/>
    <p:sldId id="292" r:id="rId41"/>
    <p:sldId id="309" r:id="rId42"/>
    <p:sldId id="274" r:id="rId43"/>
    <p:sldId id="294" r:id="rId44"/>
    <p:sldId id="313" r:id="rId45"/>
    <p:sldId id="297" r:id="rId46"/>
    <p:sldId id="298" r:id="rId47"/>
    <p:sldId id="307" r:id="rId48"/>
    <p:sldId id="287" r:id="rId49"/>
    <p:sldId id="299" r:id="rId50"/>
    <p:sldId id="311" r:id="rId51"/>
    <p:sldId id="310" r:id="rId52"/>
    <p:sldId id="300" r:id="rId53"/>
  </p:sldIdLst>
  <p:sldSz cx="12192000" cy="6858000"/>
  <p:notesSz cx="6886575" cy="10018713"/>
  <p:defaultTextStyle>
    <a:defPPr>
      <a:defRPr lang="et-EE"/>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22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660"/>
  </p:normalViewPr>
  <p:slideViewPr>
    <p:cSldViewPr snapToGrid="0">
      <p:cViewPr varScale="1">
        <p:scale>
          <a:sx n="78" d="100"/>
          <a:sy n="78" d="100"/>
        </p:scale>
        <p:origin x="56" y="88"/>
      </p:cViewPr>
      <p:guideLst>
        <p:guide orient="horz" pos="2160"/>
        <p:guide pos="3840"/>
        <p:guide orient="horz" pos="22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arin\Desktop\TLT%202021\Joonised%20TLT%20202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903740157480311"/>
          <c:y val="2.5770268299795871E-2"/>
          <c:w val="0.36879593175853015"/>
          <c:h val="0.87964639836687086"/>
        </c:manualLayout>
      </c:layout>
      <c:barChart>
        <c:barDir val="bar"/>
        <c:grouping val="clustered"/>
        <c:varyColors val="0"/>
        <c:ser>
          <c:idx val="0"/>
          <c:order val="0"/>
          <c:tx>
            <c:strRef>
              <c:f>'27 '!$C$59</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pitchFamily="2"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 '!$B$60:$B$68</c:f>
              <c:strCache>
                <c:ptCount val="9"/>
                <c:pt idx="0">
                  <c:v>Vähem ümberistumisi</c:v>
                </c:pt>
                <c:pt idx="1">
                  <c:v>Lühemad intervallid</c:v>
                </c:pt>
                <c:pt idx="2">
                  <c:v>Peatused lähemal kodule /sihtkohale</c:v>
                </c:pt>
                <c:pt idx="3">
                  <c:v>Tühjemad sõidukid</c:v>
                </c:pt>
                <c:pt idx="4">
                  <c:v>Paremad algus- ja lõpuajad</c:v>
                </c:pt>
                <c:pt idx="5">
                  <c:v>Sõidukis turvalisem</c:v>
                </c:pt>
                <c:pt idx="6">
                  <c:v>Muu</c:v>
                </c:pt>
                <c:pt idx="7">
                  <c:v>Midagi sellist ei ole/ei kavatse kasutada ühistransporti</c:v>
                </c:pt>
                <c:pt idx="8">
                  <c:v>Ei oska öelda</c:v>
                </c:pt>
              </c:strCache>
            </c:strRef>
          </c:cat>
          <c:val>
            <c:numRef>
              <c:f>'27 '!$C$60:$C$68</c:f>
              <c:numCache>
                <c:formatCode>0</c:formatCode>
                <c:ptCount val="9"/>
                <c:pt idx="0">
                  <c:v>29.226857440585341</c:v>
                </c:pt>
                <c:pt idx="1">
                  <c:v>17.176420519901562</c:v>
                </c:pt>
                <c:pt idx="2">
                  <c:v>15.430124721127875</c:v>
                </c:pt>
                <c:pt idx="3">
                  <c:v>10.641666446629785</c:v>
                </c:pt>
                <c:pt idx="4">
                  <c:v>7.1528697544692852</c:v>
                </c:pt>
                <c:pt idx="5">
                  <c:v>1.2152489688828494</c:v>
                </c:pt>
                <c:pt idx="6">
                  <c:v>7.9717443218397923</c:v>
                </c:pt>
                <c:pt idx="7">
                  <c:v>29.637421109414564</c:v>
                </c:pt>
                <c:pt idx="8">
                  <c:v>15.727393494399516</c:v>
                </c:pt>
              </c:numCache>
            </c:numRef>
          </c:val>
          <c:extLst>
            <c:ext xmlns:c16="http://schemas.microsoft.com/office/drawing/2014/chart" uri="{C3380CC4-5D6E-409C-BE32-E72D297353CC}">
              <c16:uniqueId val="{00000000-7CEE-4A80-AEEB-A735B8F3D35B}"/>
            </c:ext>
          </c:extLst>
        </c:ser>
        <c:ser>
          <c:idx val="1"/>
          <c:order val="1"/>
          <c:tx>
            <c:strRef>
              <c:f>'27 '!$D$59</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pitchFamily="2"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'27 '!$B$60:$B$68</c:f>
              <c:strCache>
                <c:ptCount val="9"/>
                <c:pt idx="0">
                  <c:v>Vähem ümberistumisi</c:v>
                </c:pt>
                <c:pt idx="1">
                  <c:v>Lühemad intervallid</c:v>
                </c:pt>
                <c:pt idx="2">
                  <c:v>Peatused lähemal kodule /sihtkohale</c:v>
                </c:pt>
                <c:pt idx="3">
                  <c:v>Tühjemad sõidukid</c:v>
                </c:pt>
                <c:pt idx="4">
                  <c:v>Paremad algus- ja lõpuajad</c:v>
                </c:pt>
                <c:pt idx="5">
                  <c:v>Sõidukis turvalisem</c:v>
                </c:pt>
                <c:pt idx="6">
                  <c:v>Muu</c:v>
                </c:pt>
                <c:pt idx="7">
                  <c:v>Midagi sellist ei ole/ei kavatse kasutada ühistransporti</c:v>
                </c:pt>
                <c:pt idx="8">
                  <c:v>Ei oska öelda</c:v>
                </c:pt>
              </c:strCache>
            </c:strRef>
          </c:cat>
          <c:val>
            <c:numRef>
              <c:f>'27 '!$D$60:$D$68</c:f>
              <c:numCache>
                <c:formatCode>0</c:formatCode>
                <c:ptCount val="9"/>
                <c:pt idx="0">
                  <c:v>36.645277001209827</c:v>
                </c:pt>
                <c:pt idx="1">
                  <c:v>21.402923418083613</c:v>
                </c:pt>
                <c:pt idx="2">
                  <c:v>19.802751622163825</c:v>
                </c:pt>
                <c:pt idx="3">
                  <c:v>11.511680458228419</c:v>
                </c:pt>
                <c:pt idx="4">
                  <c:v>6.7582861689128846</c:v>
                </c:pt>
                <c:pt idx="5">
                  <c:v>3.0901016137015427</c:v>
                </c:pt>
                <c:pt idx="6">
                  <c:v>5.3502858276467364</c:v>
                </c:pt>
                <c:pt idx="7">
                  <c:v>21.677013178655194</c:v>
                </c:pt>
                <c:pt idx="8">
                  <c:v>15.162694288055</c:v>
                </c:pt>
              </c:numCache>
            </c:numRef>
          </c:val>
          <c:extLst>
            <c:ext xmlns:c16="http://schemas.microsoft.com/office/drawing/2014/chart" uri="{C3380CC4-5D6E-409C-BE32-E72D297353CC}">
              <c16:uniqueId val="{00000001-7CEE-4A80-AEEB-A735B8F3D35B}"/>
            </c:ext>
          </c:extLst>
        </c:ser>
        <c:dLbls>
          <c:dLblPos val="outEnd"/>
          <c:showLegendKey val="0"/>
          <c:showVal val="1"/>
          <c:showCatName val="0"/>
          <c:showSerName val="0"/>
          <c:showPercent val="0"/>
          <c:showBubbleSize val="0"/>
        </c:dLbls>
        <c:gapWidth val="50"/>
        <c:axId val="-1341033856"/>
        <c:axId val="-1341029504"/>
      </c:barChart>
      <c:catAx>
        <c:axId val="-13410338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 pitchFamily="2" charset="0"/>
                <a:ea typeface="+mn-ea"/>
                <a:cs typeface="+mn-cs"/>
              </a:defRPr>
            </a:pPr>
            <a:endParaRPr lang="et-EE"/>
          </a:p>
        </c:txPr>
        <c:crossAx val="-1341029504"/>
        <c:crosses val="autoZero"/>
        <c:auto val="1"/>
        <c:lblAlgn val="ctr"/>
        <c:lblOffset val="100"/>
        <c:noMultiLvlLbl val="0"/>
      </c:catAx>
      <c:valAx>
        <c:axId val="-1341029504"/>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Helvetica" pitchFamily="2" charset="0"/>
                <a:ea typeface="+mn-ea"/>
                <a:cs typeface="+mn-cs"/>
              </a:defRPr>
            </a:pPr>
            <a:endParaRPr lang="et-EE"/>
          </a:p>
        </c:txPr>
        <c:crossAx val="-1341033856"/>
        <c:crosses val="autoZero"/>
        <c:crossBetween val="between"/>
        <c:majorUnit val="20"/>
      </c:valAx>
      <c:spPr>
        <a:noFill/>
        <a:ln>
          <a:noFill/>
        </a:ln>
        <a:effectLst/>
      </c:spPr>
    </c:plotArea>
    <c:legend>
      <c:legendPos val="r"/>
      <c:layout>
        <c:manualLayout>
          <c:xMode val="edge"/>
          <c:yMode val="edge"/>
          <c:x val="0.83738626421697293"/>
          <c:y val="0.62203656814438468"/>
          <c:w val="0.10638188976377955"/>
          <c:h val="0.1162246134257682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pitchFamily="2" charset="0"/>
              <a:ea typeface="+mn-ea"/>
              <a:cs typeface="+mn-cs"/>
            </a:defRPr>
          </a:pPr>
          <a:endParaRPr lang="et-EE"/>
        </a:p>
      </c:txPr>
    </c:legend>
    <c:plotVisOnly val="1"/>
    <c:dispBlanksAs val="gap"/>
    <c:showDLblsOverMax val="0"/>
    <c:extLst/>
  </c:chart>
  <c:spPr>
    <a:solidFill>
      <a:schemeClr val="bg1"/>
    </a:solidFill>
    <a:ln w="9525" cap="flat" cmpd="sng" algn="ctr">
      <a:noFill/>
      <a:round/>
    </a:ln>
    <a:effectLst/>
  </c:spPr>
  <c:txPr>
    <a:bodyPr/>
    <a:lstStyle/>
    <a:p>
      <a:pPr>
        <a:defRPr sz="1000">
          <a:solidFill>
            <a:schemeClr val="tx1"/>
          </a:solidFill>
          <a:latin typeface="Helvetica" pitchFamily="2" charset="0"/>
        </a:defRPr>
      </a:pPr>
      <a:endParaRPr lang="et-E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itel Pilt vasakul">
    <p:bg>
      <p:bgPr>
        <a:solidFill>
          <a:schemeClr val="bg1"/>
        </a:solidFill>
        <a:effectLst/>
      </p:bgPr>
    </p:bg>
    <p:spTree>
      <p:nvGrpSpPr>
        <p:cNvPr id="1" name=""/>
        <p:cNvGrpSpPr/>
        <p:nvPr/>
      </p:nvGrpSpPr>
      <p:grpSpPr>
        <a:xfrm>
          <a:off x="0" y="0"/>
          <a:ext cx="0" cy="0"/>
          <a:chOff x="0" y="0"/>
          <a:chExt cx="0" cy="0"/>
        </a:xfrm>
      </p:grpSpPr>
      <p:sp>
        <p:nvSpPr>
          <p:cNvPr id="17" name="Freeform 16"/>
          <p:cNvSpPr>
            <a:spLocks noGrp="1"/>
          </p:cNvSpPr>
          <p:nvPr>
            <p:ph type="pic" sz="quarter" idx="13"/>
          </p:nvPr>
        </p:nvSpPr>
        <p:spPr>
          <a:xfrm>
            <a:off x="575999" y="0"/>
            <a:ext cx="4408923" cy="6858000"/>
          </a:xfrm>
          <a:custGeom>
            <a:avLst/>
            <a:gdLst>
              <a:gd name="connsiteX0" fmla="*/ 0 w 4408923"/>
              <a:gd name="connsiteY0" fmla="*/ 0 h 6858000"/>
              <a:gd name="connsiteX1" fmla="*/ 4408923 w 4408923"/>
              <a:gd name="connsiteY1" fmla="*/ 0 h 6858000"/>
              <a:gd name="connsiteX2" fmla="*/ 4408923 w 4408923"/>
              <a:gd name="connsiteY2" fmla="*/ 6858000 h 6858000"/>
              <a:gd name="connsiteX3" fmla="*/ 0 w 4408923"/>
              <a:gd name="connsiteY3" fmla="*/ 6858000 h 6858000"/>
              <a:gd name="connsiteX4" fmla="*/ 0 w 4408923"/>
              <a:gd name="connsiteY4" fmla="*/ 6034725 h 6858000"/>
              <a:gd name="connsiteX5" fmla="*/ 208 w 4408923"/>
              <a:gd name="connsiteY5" fmla="*/ 6034804 h 6858000"/>
              <a:gd name="connsiteX6" fmla="*/ 376702 w 4408923"/>
              <a:gd name="connsiteY6" fmla="*/ 6098185 h 6858000"/>
              <a:gd name="connsiteX7" fmla="*/ 1681141 w 4408923"/>
              <a:gd name="connsiteY7" fmla="*/ 4860459 h 6858000"/>
              <a:gd name="connsiteX8" fmla="*/ 460294 w 4408923"/>
              <a:gd name="connsiteY8" fmla="*/ 3540207 h 6858000"/>
              <a:gd name="connsiteX9" fmla="*/ 387188 w 4408923"/>
              <a:gd name="connsiteY9" fmla="*/ 3538866 h 6858000"/>
              <a:gd name="connsiteX10" fmla="*/ 10193 w 4408923"/>
              <a:gd name="connsiteY10" fmla="*/ 3599167 h 6858000"/>
              <a:gd name="connsiteX11" fmla="*/ 0 w 4408923"/>
              <a:gd name="connsiteY11" fmla="*/ 3602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8923" h="6858000">
                <a:moveTo>
                  <a:pt x="0" y="0"/>
                </a:moveTo>
                <a:lnTo>
                  <a:pt x="4408923" y="0"/>
                </a:lnTo>
                <a:lnTo>
                  <a:pt x="4408923" y="6858000"/>
                </a:lnTo>
                <a:lnTo>
                  <a:pt x="0" y="6858000"/>
                </a:lnTo>
                <a:lnTo>
                  <a:pt x="0" y="6034725"/>
                </a:lnTo>
                <a:lnTo>
                  <a:pt x="208" y="6034804"/>
                </a:lnTo>
                <a:cubicBezTo>
                  <a:pt x="118918" y="6073701"/>
                  <a:pt x="245346" y="6095777"/>
                  <a:pt x="376702" y="6098185"/>
                </a:cubicBezTo>
                <a:cubicBezTo>
                  <a:pt x="1077218" y="6111027"/>
                  <a:pt x="1658225" y="5559734"/>
                  <a:pt x="1681141" y="4860459"/>
                </a:cubicBezTo>
                <a:cubicBezTo>
                  <a:pt x="1704060" y="4161093"/>
                  <a:pt x="1160249" y="3573003"/>
                  <a:pt x="460294" y="3540207"/>
                </a:cubicBezTo>
                <a:lnTo>
                  <a:pt x="387188" y="3538866"/>
                </a:lnTo>
                <a:cubicBezTo>
                  <a:pt x="255819" y="3540201"/>
                  <a:pt x="129216" y="3561243"/>
                  <a:pt x="10193" y="3599167"/>
                </a:cubicBezTo>
                <a:lnTo>
                  <a:pt x="0" y="3602972"/>
                </a:lnTo>
                <a:close/>
              </a:path>
            </a:pathLst>
          </a:custGeom>
          <a:pattFill prst="pct5">
            <a:fgClr>
              <a:schemeClr val="accent1"/>
            </a:fgClr>
            <a:bgClr>
              <a:schemeClr val="bg1"/>
            </a:bgClr>
          </a:pattFill>
        </p:spPr>
        <p:txBody>
          <a:bodyPr wrap="square">
            <a:noAutofit/>
          </a:bodyPr>
          <a:lstStyle/>
          <a:p>
            <a:r>
              <a:rPr lang="en-US"/>
              <a:t>Click icon to add picture</a:t>
            </a:r>
            <a:endParaRPr lang="en-GB"/>
          </a:p>
        </p:txBody>
      </p:sp>
      <p:sp>
        <p:nvSpPr>
          <p:cNvPr id="2" name="Title 1"/>
          <p:cNvSpPr>
            <a:spLocks noGrp="1"/>
          </p:cNvSpPr>
          <p:nvPr>
            <p:ph type="ctrTitle"/>
          </p:nvPr>
        </p:nvSpPr>
        <p:spPr>
          <a:xfrm>
            <a:off x="5736841" y="2533153"/>
            <a:ext cx="6121239" cy="2387600"/>
          </a:xfrm>
        </p:spPr>
        <p:txBody>
          <a:bodyPr anchor="b"/>
          <a:lstStyle>
            <a:lvl1pPr algn="l">
              <a:defRPr lang="en-GB" sz="6000" b="1" i="0" u="none" strike="noStrike" baseline="0" smtClean="0"/>
            </a:lvl1pPr>
          </a:lstStyle>
          <a:p>
            <a:r>
              <a:rPr lang="en-US"/>
              <a:t>Click to edit Master title style</a:t>
            </a:r>
            <a:endParaRPr lang="et-EE" dirty="0"/>
          </a:p>
        </p:txBody>
      </p:sp>
      <p:sp>
        <p:nvSpPr>
          <p:cNvPr id="6" name="Slide Number Placeholder 5"/>
          <p:cNvSpPr>
            <a:spLocks noGrp="1"/>
          </p:cNvSpPr>
          <p:nvPr>
            <p:ph type="sldNum" sz="quarter" idx="12"/>
          </p:nvPr>
        </p:nvSpPr>
        <p:spPr/>
        <p:txBody>
          <a:bodyPr/>
          <a:lstStyle/>
          <a:p>
            <a:fld id="{9C3A84B4-50EE-4E03-B6D7-AB5456BA3390}" type="slidenum">
              <a:rPr lang="et-EE" smtClean="0"/>
              <a:t>‹#›</a:t>
            </a:fld>
            <a:endParaRPr lang="et-EE" dirty="0"/>
          </a:p>
        </p:txBody>
      </p:sp>
      <p:sp>
        <p:nvSpPr>
          <p:cNvPr id="8" name="Subtitle 2"/>
          <p:cNvSpPr>
            <a:spLocks noGrp="1"/>
          </p:cNvSpPr>
          <p:nvPr>
            <p:ph type="subTitle" idx="1"/>
          </p:nvPr>
        </p:nvSpPr>
        <p:spPr>
          <a:xfrm>
            <a:off x="5736839" y="5059254"/>
            <a:ext cx="6121239" cy="1559261"/>
          </a:xfrm>
        </p:spPr>
        <p:txBody>
          <a:bodyPr/>
          <a:lstStyle>
            <a:lvl1pPr marL="0" indent="0" algn="l">
              <a:buNone/>
              <a:defRPr sz="24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01" y="3538801"/>
            <a:ext cx="1974433" cy="2567689"/>
          </a:xfrm>
          <a:prstGeom prst="rect">
            <a:avLst/>
          </a:prstGeom>
        </p:spPr>
      </p:pic>
    </p:spTree>
    <p:extLst>
      <p:ext uri="{BB962C8B-B14F-4D97-AF65-F5344CB8AC3E}">
        <p14:creationId xmlns:p14="http://schemas.microsoft.com/office/powerpoint/2010/main" val="847376207"/>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itel pilt paremal">
    <p:bg>
      <p:bgPr>
        <a:solidFill>
          <a:schemeClr val="bg1"/>
        </a:solidFill>
        <a:effectLst/>
      </p:bgPr>
    </p:bg>
    <p:spTree>
      <p:nvGrpSpPr>
        <p:cNvPr id="1" name=""/>
        <p:cNvGrpSpPr/>
        <p:nvPr/>
      </p:nvGrpSpPr>
      <p:grpSpPr>
        <a:xfrm>
          <a:off x="0" y="0"/>
          <a:ext cx="0" cy="0"/>
          <a:chOff x="0" y="0"/>
          <a:chExt cx="0" cy="0"/>
        </a:xfrm>
      </p:grpSpPr>
      <p:sp>
        <p:nvSpPr>
          <p:cNvPr id="13" name="Freeform 12"/>
          <p:cNvSpPr>
            <a:spLocks noGrp="1"/>
          </p:cNvSpPr>
          <p:nvPr>
            <p:ph type="pic" sz="quarter" idx="13"/>
          </p:nvPr>
        </p:nvSpPr>
        <p:spPr>
          <a:xfrm>
            <a:off x="7783513" y="0"/>
            <a:ext cx="4408487" cy="6867525"/>
          </a:xfrm>
          <a:custGeom>
            <a:avLst/>
            <a:gdLst>
              <a:gd name="connsiteX0" fmla="*/ 0 w 4408487"/>
              <a:gd name="connsiteY0" fmla="*/ 0 h 6867525"/>
              <a:gd name="connsiteX1" fmla="*/ 4408487 w 4408487"/>
              <a:gd name="connsiteY1" fmla="*/ 0 h 6867525"/>
              <a:gd name="connsiteX2" fmla="*/ 4408487 w 4408487"/>
              <a:gd name="connsiteY2" fmla="*/ 6867525 h 6867525"/>
              <a:gd name="connsiteX3" fmla="*/ 0 w 4408487"/>
              <a:gd name="connsiteY3" fmla="*/ 6867525 h 6867525"/>
              <a:gd name="connsiteX4" fmla="*/ 0 w 4408487"/>
              <a:gd name="connsiteY4" fmla="*/ 6032186 h 6867525"/>
              <a:gd name="connsiteX5" fmla="*/ 108414 w 4408487"/>
              <a:gd name="connsiteY5" fmla="*/ 6062418 h 6867525"/>
              <a:gd name="connsiteX6" fmla="*/ 365715 w 4408487"/>
              <a:gd name="connsiteY6" fmla="*/ 6094106 h 6867525"/>
              <a:gd name="connsiteX7" fmla="*/ 1685089 w 4408487"/>
              <a:gd name="connsiteY7" fmla="*/ 4855586 h 6867525"/>
              <a:gd name="connsiteX8" fmla="*/ 456140 w 4408487"/>
              <a:gd name="connsiteY8" fmla="*/ 3527283 h 6867525"/>
              <a:gd name="connsiteX9" fmla="*/ 395862 w 4408487"/>
              <a:gd name="connsiteY9" fmla="*/ 3525881 h 6867525"/>
              <a:gd name="connsiteX10" fmla="*/ 15171 w 4408487"/>
              <a:gd name="connsiteY10" fmla="*/ 3582733 h 6867525"/>
              <a:gd name="connsiteX11" fmla="*/ 0 w 4408487"/>
              <a:gd name="connsiteY11" fmla="*/ 3588214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8487" h="6867525">
                <a:moveTo>
                  <a:pt x="0" y="0"/>
                </a:moveTo>
                <a:lnTo>
                  <a:pt x="4408487" y="0"/>
                </a:lnTo>
                <a:lnTo>
                  <a:pt x="4408487" y="6867525"/>
                </a:lnTo>
                <a:lnTo>
                  <a:pt x="0" y="6867525"/>
                </a:lnTo>
                <a:lnTo>
                  <a:pt x="0" y="6032186"/>
                </a:lnTo>
                <a:lnTo>
                  <a:pt x="108414" y="6062418"/>
                </a:lnTo>
                <a:cubicBezTo>
                  <a:pt x="191366" y="6081203"/>
                  <a:pt x="277410" y="6092051"/>
                  <a:pt x="365715" y="6094106"/>
                </a:cubicBezTo>
                <a:cubicBezTo>
                  <a:pt x="1071950" y="6110541"/>
                  <a:pt x="1660107" y="5558428"/>
                  <a:pt x="1685089" y="4855586"/>
                </a:cubicBezTo>
                <a:cubicBezTo>
                  <a:pt x="1710082" y="4152430"/>
                  <a:pt x="1162112" y="3560159"/>
                  <a:pt x="456140" y="3527283"/>
                </a:cubicBezTo>
                <a:lnTo>
                  <a:pt x="395862" y="3525881"/>
                </a:lnTo>
                <a:cubicBezTo>
                  <a:pt x="263387" y="3525881"/>
                  <a:pt x="135534" y="3545773"/>
                  <a:pt x="15171" y="3582733"/>
                </a:cubicBezTo>
                <a:lnTo>
                  <a:pt x="0" y="3588214"/>
                </a:lnTo>
                <a:close/>
              </a:path>
            </a:pathLst>
          </a:custGeom>
          <a:pattFill prst="pct5">
            <a:fgClr>
              <a:schemeClr val="accent1"/>
            </a:fgClr>
            <a:bgClr>
              <a:schemeClr val="bg1"/>
            </a:bgClr>
          </a:pattFill>
        </p:spPr>
        <p:txBody>
          <a:bodyPr wrap="square">
            <a:noAutofit/>
          </a:bodyPr>
          <a:lstStyle/>
          <a:p>
            <a:r>
              <a:rPr lang="en-US"/>
              <a:t>Click icon to add picture</a:t>
            </a:r>
            <a:endParaRPr lang="en-GB"/>
          </a:p>
        </p:txBody>
      </p:sp>
      <p:sp>
        <p:nvSpPr>
          <p:cNvPr id="2" name="Title 1"/>
          <p:cNvSpPr>
            <a:spLocks noGrp="1"/>
          </p:cNvSpPr>
          <p:nvPr>
            <p:ph type="ctrTitle"/>
          </p:nvPr>
        </p:nvSpPr>
        <p:spPr>
          <a:xfrm>
            <a:off x="1033103" y="2432434"/>
            <a:ext cx="6121239" cy="2387600"/>
          </a:xfrm>
        </p:spPr>
        <p:txBody>
          <a:bodyPr anchor="b"/>
          <a:lstStyle>
            <a:lvl1pPr algn="l">
              <a:defRPr lang="en-GB" sz="6000" b="1" i="0" u="none" strike="noStrike" baseline="0" smtClean="0"/>
            </a:lvl1pPr>
          </a:lstStyle>
          <a:p>
            <a:r>
              <a:rPr lang="en-US"/>
              <a:t>Click to edit Master title style</a:t>
            </a:r>
            <a:endParaRPr lang="et-EE" dirty="0"/>
          </a:p>
        </p:txBody>
      </p:sp>
      <p:sp>
        <p:nvSpPr>
          <p:cNvPr id="6" name="Slide Number Placeholder 5"/>
          <p:cNvSpPr>
            <a:spLocks noGrp="1"/>
          </p:cNvSpPr>
          <p:nvPr>
            <p:ph type="sldNum" sz="quarter" idx="12"/>
          </p:nvPr>
        </p:nvSpPr>
        <p:spPr/>
        <p:txBody>
          <a:bodyPr/>
          <a:lstStyle/>
          <a:p>
            <a:fld id="{9C3A84B4-50EE-4E03-B6D7-AB5456BA3390}" type="slidenum">
              <a:rPr lang="et-EE" smtClean="0"/>
              <a:t>‹#›</a:t>
            </a:fld>
            <a:endParaRPr lang="et-EE" dirty="0"/>
          </a:p>
        </p:txBody>
      </p:sp>
      <p:sp>
        <p:nvSpPr>
          <p:cNvPr id="8" name="Subtitle 2"/>
          <p:cNvSpPr>
            <a:spLocks noGrp="1"/>
          </p:cNvSpPr>
          <p:nvPr>
            <p:ph type="subTitle" idx="1"/>
          </p:nvPr>
        </p:nvSpPr>
        <p:spPr>
          <a:xfrm>
            <a:off x="1033103" y="4989511"/>
            <a:ext cx="6121239" cy="1559261"/>
          </a:xfrm>
        </p:spPr>
        <p:txBody>
          <a:bodyPr/>
          <a:lstStyle>
            <a:lvl1pPr marL="0" indent="0" algn="l">
              <a:buNone/>
              <a:defRPr sz="24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7355" y="3521459"/>
            <a:ext cx="1982054" cy="2577600"/>
          </a:xfrm>
          <a:prstGeom prst="rect">
            <a:avLst/>
          </a:prstGeom>
        </p:spPr>
      </p:pic>
    </p:spTree>
    <p:extLst>
      <p:ext uri="{BB962C8B-B14F-4D97-AF65-F5344CB8AC3E}">
        <p14:creationId xmlns:p14="http://schemas.microsoft.com/office/powerpoint/2010/main" val="46334863"/>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itel pilttaust tekst vasak">
    <p:bg>
      <p:bgPr>
        <a:solidFill>
          <a:schemeClr val="bg1"/>
        </a:solidFill>
        <a:effectLst/>
      </p:bgPr>
    </p:bg>
    <p:spTree>
      <p:nvGrpSpPr>
        <p:cNvPr id="1" name=""/>
        <p:cNvGrpSpPr/>
        <p:nvPr/>
      </p:nvGrpSpPr>
      <p:grpSpPr>
        <a:xfrm>
          <a:off x="0" y="0"/>
          <a:ext cx="0" cy="0"/>
          <a:chOff x="0" y="0"/>
          <a:chExt cx="0" cy="0"/>
        </a:xfrm>
      </p:grpSpPr>
      <p:sp>
        <p:nvSpPr>
          <p:cNvPr id="12" name="Freeform 11"/>
          <p:cNvSpPr>
            <a:spLocks noGrp="1"/>
          </p:cNvSpPr>
          <p:nvPr>
            <p:ph type="pic" sz="quarter" idx="10"/>
          </p:nvPr>
        </p:nvSpPr>
        <p:spPr>
          <a:xfrm>
            <a:off x="576000" y="0"/>
            <a:ext cx="11615999" cy="6858000"/>
          </a:xfrm>
          <a:custGeom>
            <a:avLst/>
            <a:gdLst>
              <a:gd name="connsiteX0" fmla="*/ 0 w 11615999"/>
              <a:gd name="connsiteY0" fmla="*/ 0 h 6858000"/>
              <a:gd name="connsiteX1" fmla="*/ 11615999 w 11615999"/>
              <a:gd name="connsiteY1" fmla="*/ 0 h 6858000"/>
              <a:gd name="connsiteX2" fmla="*/ 11615999 w 11615999"/>
              <a:gd name="connsiteY2" fmla="*/ 6858000 h 6858000"/>
              <a:gd name="connsiteX3" fmla="*/ 0 w 11615999"/>
              <a:gd name="connsiteY3" fmla="*/ 6858000 h 6858000"/>
              <a:gd name="connsiteX4" fmla="*/ 0 w 11615999"/>
              <a:gd name="connsiteY4" fmla="*/ 1594962 h 6858000"/>
              <a:gd name="connsiteX5" fmla="*/ 82764 w 11615999"/>
              <a:gd name="connsiteY5" fmla="*/ 1588262 h 6858000"/>
              <a:gd name="connsiteX6" fmla="*/ 509299 w 11615999"/>
              <a:gd name="connsiteY6" fmla="*/ 1095208 h 6858000"/>
              <a:gd name="connsiteX7" fmla="*/ 12380 w 11615999"/>
              <a:gd name="connsiteY7" fmla="*/ 560124 h 6858000"/>
              <a:gd name="connsiteX8" fmla="*/ 0 w 11615999"/>
              <a:gd name="connsiteY8" fmla="*/ 5598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5999" h="6858000">
                <a:moveTo>
                  <a:pt x="0" y="0"/>
                </a:moveTo>
                <a:lnTo>
                  <a:pt x="11615999" y="0"/>
                </a:lnTo>
                <a:lnTo>
                  <a:pt x="11615999" y="6858000"/>
                </a:lnTo>
                <a:lnTo>
                  <a:pt x="0" y="6858000"/>
                </a:lnTo>
                <a:lnTo>
                  <a:pt x="0" y="1594962"/>
                </a:lnTo>
                <a:lnTo>
                  <a:pt x="82764" y="1588262"/>
                </a:lnTo>
                <a:cubicBezTo>
                  <a:pt x="319087" y="1545109"/>
                  <a:pt x="501107" y="1343116"/>
                  <a:pt x="509299" y="1095208"/>
                </a:cubicBezTo>
                <a:cubicBezTo>
                  <a:pt x="518668" y="811736"/>
                  <a:pt x="297295" y="573361"/>
                  <a:pt x="12380" y="560124"/>
                </a:cubicBezTo>
                <a:lnTo>
                  <a:pt x="0" y="559899"/>
                </a:lnTo>
                <a:close/>
              </a:path>
            </a:pathLst>
          </a:custGeom>
          <a:pattFill prst="pct5">
            <a:fgClr>
              <a:schemeClr val="accent1"/>
            </a:fgClr>
            <a:bgClr>
              <a:schemeClr val="bg1"/>
            </a:bgClr>
          </a:pattFill>
        </p:spPr>
        <p:txBody>
          <a:bodyPr wrap="square">
            <a:noAutofit/>
          </a:bodyPr>
          <a:lstStyle>
            <a:lvl1pPr marL="0" indent="0">
              <a:buNone/>
              <a:defRPr/>
            </a:lvl1pPr>
          </a:lstStyle>
          <a:p>
            <a:r>
              <a:rPr lang="en-US"/>
              <a:t>Click icon to add picture</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000" y="559559"/>
            <a:ext cx="797581" cy="1037230"/>
          </a:xfrm>
          <a:prstGeom prst="rect">
            <a:avLst/>
          </a:prstGeom>
        </p:spPr>
      </p:pic>
      <p:sp>
        <p:nvSpPr>
          <p:cNvPr id="4" name="Rectangle 3"/>
          <p:cNvSpPr/>
          <p:nvPr/>
        </p:nvSpPr>
        <p:spPr>
          <a:xfrm>
            <a:off x="11000284" y="6179439"/>
            <a:ext cx="880369" cy="308418"/>
          </a:xfrm>
          <a:prstGeom prst="rect">
            <a:avLst/>
          </a:prstGeom>
        </p:spPr>
        <p:txBody>
          <a:bodyPr wrap="none">
            <a:spAutoFit/>
          </a:bodyPr>
          <a:lstStyle/>
          <a:p>
            <a:fld id="{17CE275A-E327-4030-B2D3-F354B9DDFA2B}" type="datetime3">
              <a:rPr lang="et-EE" sz="1404" smtClean="0">
                <a:solidFill>
                  <a:schemeClr val="bg2">
                    <a:lumMod val="95000"/>
                  </a:schemeClr>
                </a:solidFill>
              </a:rPr>
              <a:pPr/>
              <a:t>10/01/22</a:t>
            </a:fld>
            <a:endParaRPr lang="en-GB" sz="1404" dirty="0">
              <a:solidFill>
                <a:schemeClr val="bg2">
                  <a:lumMod val="95000"/>
                </a:schemeClr>
              </a:solidFill>
            </a:endParaRPr>
          </a:p>
        </p:txBody>
      </p:sp>
      <p:sp>
        <p:nvSpPr>
          <p:cNvPr id="2" name="Title 1"/>
          <p:cNvSpPr>
            <a:spLocks noGrp="1"/>
          </p:cNvSpPr>
          <p:nvPr>
            <p:ph type="ctrTitle"/>
          </p:nvPr>
        </p:nvSpPr>
        <p:spPr>
          <a:xfrm>
            <a:off x="1033103" y="2327659"/>
            <a:ext cx="6121239" cy="2387600"/>
          </a:xfrm>
        </p:spPr>
        <p:txBody>
          <a:bodyPr anchor="b"/>
          <a:lstStyle>
            <a:lvl1pPr algn="l">
              <a:defRPr lang="en-GB" sz="6000" b="1" i="0" u="none" strike="noStrike" baseline="0" smtClean="0">
                <a:solidFill>
                  <a:schemeClr val="bg2">
                    <a:lumMod val="95000"/>
                  </a:schemeClr>
                </a:solidFill>
              </a:defRPr>
            </a:lvl1pPr>
          </a:lstStyle>
          <a:p>
            <a:r>
              <a:rPr lang="en-US"/>
              <a:t>Click to edit Master title style</a:t>
            </a:r>
            <a:endParaRPr lang="et-EE" dirty="0"/>
          </a:p>
        </p:txBody>
      </p:sp>
      <p:sp>
        <p:nvSpPr>
          <p:cNvPr id="8" name="Subtitle 2"/>
          <p:cNvSpPr>
            <a:spLocks noGrp="1"/>
          </p:cNvSpPr>
          <p:nvPr>
            <p:ph type="subTitle" idx="1"/>
          </p:nvPr>
        </p:nvSpPr>
        <p:spPr>
          <a:xfrm>
            <a:off x="1033103" y="4989511"/>
            <a:ext cx="6121239" cy="1559261"/>
          </a:xfrm>
        </p:spPr>
        <p:txBody>
          <a:bodyPr/>
          <a:lstStyle>
            <a:lvl1pPr marL="0" indent="0" algn="l">
              <a:buNone/>
              <a:defRPr sz="2400">
                <a:solidFill>
                  <a:schemeClr val="bg2">
                    <a:lumMod val="95000"/>
                  </a:schemeClr>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3794240691"/>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itel pilttaust tekst parem">
    <p:bg>
      <p:bgPr>
        <a:solidFill>
          <a:schemeClr val="bg1"/>
        </a:solidFill>
        <a:effectLst/>
      </p:bgPr>
    </p:bg>
    <p:spTree>
      <p:nvGrpSpPr>
        <p:cNvPr id="1" name=""/>
        <p:cNvGrpSpPr/>
        <p:nvPr/>
      </p:nvGrpSpPr>
      <p:grpSpPr>
        <a:xfrm>
          <a:off x="0" y="0"/>
          <a:ext cx="0" cy="0"/>
          <a:chOff x="0" y="0"/>
          <a:chExt cx="0" cy="0"/>
        </a:xfrm>
      </p:grpSpPr>
      <p:sp>
        <p:nvSpPr>
          <p:cNvPr id="11" name="Freeform 10"/>
          <p:cNvSpPr>
            <a:spLocks noGrp="1"/>
          </p:cNvSpPr>
          <p:nvPr>
            <p:ph type="pic" sz="quarter" idx="10"/>
          </p:nvPr>
        </p:nvSpPr>
        <p:spPr>
          <a:xfrm>
            <a:off x="576000" y="0"/>
            <a:ext cx="11615999" cy="6858000"/>
          </a:xfrm>
          <a:custGeom>
            <a:avLst/>
            <a:gdLst>
              <a:gd name="connsiteX0" fmla="*/ 0 w 11615999"/>
              <a:gd name="connsiteY0" fmla="*/ 0 h 6858000"/>
              <a:gd name="connsiteX1" fmla="*/ 11615999 w 11615999"/>
              <a:gd name="connsiteY1" fmla="*/ 0 h 6858000"/>
              <a:gd name="connsiteX2" fmla="*/ 11615999 w 11615999"/>
              <a:gd name="connsiteY2" fmla="*/ 6858000 h 6858000"/>
              <a:gd name="connsiteX3" fmla="*/ 0 w 11615999"/>
              <a:gd name="connsiteY3" fmla="*/ 6858000 h 6858000"/>
              <a:gd name="connsiteX4" fmla="*/ 0 w 11615999"/>
              <a:gd name="connsiteY4" fmla="*/ 1594962 h 6858000"/>
              <a:gd name="connsiteX5" fmla="*/ 82764 w 11615999"/>
              <a:gd name="connsiteY5" fmla="*/ 1588262 h 6858000"/>
              <a:gd name="connsiteX6" fmla="*/ 509299 w 11615999"/>
              <a:gd name="connsiteY6" fmla="*/ 1095208 h 6858000"/>
              <a:gd name="connsiteX7" fmla="*/ 12380 w 11615999"/>
              <a:gd name="connsiteY7" fmla="*/ 560124 h 6858000"/>
              <a:gd name="connsiteX8" fmla="*/ 0 w 11615999"/>
              <a:gd name="connsiteY8" fmla="*/ 5598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5999" h="6858000">
                <a:moveTo>
                  <a:pt x="0" y="0"/>
                </a:moveTo>
                <a:lnTo>
                  <a:pt x="11615999" y="0"/>
                </a:lnTo>
                <a:lnTo>
                  <a:pt x="11615999" y="6858000"/>
                </a:lnTo>
                <a:lnTo>
                  <a:pt x="0" y="6858000"/>
                </a:lnTo>
                <a:lnTo>
                  <a:pt x="0" y="1594962"/>
                </a:lnTo>
                <a:lnTo>
                  <a:pt x="82764" y="1588262"/>
                </a:lnTo>
                <a:cubicBezTo>
                  <a:pt x="319087" y="1545109"/>
                  <a:pt x="501107" y="1343116"/>
                  <a:pt x="509299" y="1095208"/>
                </a:cubicBezTo>
                <a:cubicBezTo>
                  <a:pt x="518668" y="811736"/>
                  <a:pt x="297295" y="573361"/>
                  <a:pt x="12380" y="560124"/>
                </a:cubicBezTo>
                <a:lnTo>
                  <a:pt x="0" y="559899"/>
                </a:lnTo>
                <a:close/>
              </a:path>
            </a:pathLst>
          </a:custGeom>
          <a:pattFill prst="pct5">
            <a:fgClr>
              <a:schemeClr val="accent1"/>
            </a:fgClr>
            <a:bgClr>
              <a:schemeClr val="bg1"/>
            </a:bgClr>
          </a:pattFill>
        </p:spPr>
        <p:txBody>
          <a:bodyPr wrap="square">
            <a:noAutofit/>
          </a:bodyPr>
          <a:lstStyle>
            <a:lvl1pPr marL="0" indent="0">
              <a:buNone/>
              <a:defRPr/>
            </a:lvl1pPr>
          </a:lstStyle>
          <a:p>
            <a:r>
              <a:rPr lang="en-US"/>
              <a:t>Click icon to add picture</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000" y="559559"/>
            <a:ext cx="797581" cy="1037230"/>
          </a:xfrm>
          <a:prstGeom prst="rect">
            <a:avLst/>
          </a:prstGeom>
        </p:spPr>
      </p:pic>
      <p:sp>
        <p:nvSpPr>
          <p:cNvPr id="4" name="Rectangle 3"/>
          <p:cNvSpPr/>
          <p:nvPr/>
        </p:nvSpPr>
        <p:spPr>
          <a:xfrm>
            <a:off x="686792" y="6179439"/>
            <a:ext cx="880369" cy="308418"/>
          </a:xfrm>
          <a:prstGeom prst="rect">
            <a:avLst/>
          </a:prstGeom>
        </p:spPr>
        <p:txBody>
          <a:bodyPr wrap="none">
            <a:spAutoFit/>
          </a:bodyPr>
          <a:lstStyle/>
          <a:p>
            <a:fld id="{17CE275A-E327-4030-B2D3-F354B9DDFA2B}" type="datetime3">
              <a:rPr lang="et-EE" sz="1404" smtClean="0">
                <a:solidFill>
                  <a:schemeClr val="bg2">
                    <a:lumMod val="95000"/>
                  </a:schemeClr>
                </a:solidFill>
              </a:rPr>
              <a:pPr/>
              <a:t>10/01/22</a:t>
            </a:fld>
            <a:endParaRPr lang="en-GB" sz="1404" dirty="0">
              <a:solidFill>
                <a:schemeClr val="bg2">
                  <a:lumMod val="95000"/>
                </a:schemeClr>
              </a:solidFill>
            </a:endParaRPr>
          </a:p>
        </p:txBody>
      </p:sp>
      <p:sp>
        <p:nvSpPr>
          <p:cNvPr id="2" name="Title 1"/>
          <p:cNvSpPr>
            <a:spLocks noGrp="1"/>
          </p:cNvSpPr>
          <p:nvPr>
            <p:ph type="ctrTitle"/>
          </p:nvPr>
        </p:nvSpPr>
        <p:spPr>
          <a:xfrm>
            <a:off x="5550513" y="2327659"/>
            <a:ext cx="6121239" cy="2387600"/>
          </a:xfrm>
        </p:spPr>
        <p:txBody>
          <a:bodyPr anchor="b"/>
          <a:lstStyle>
            <a:lvl1pPr algn="r">
              <a:defRPr lang="en-GB" sz="6000" b="1" i="0" u="none" strike="noStrike" baseline="0" smtClean="0">
                <a:solidFill>
                  <a:schemeClr val="bg2">
                    <a:lumMod val="95000"/>
                  </a:schemeClr>
                </a:solidFill>
              </a:defRPr>
            </a:lvl1pPr>
          </a:lstStyle>
          <a:p>
            <a:r>
              <a:rPr lang="en-US"/>
              <a:t>Click to edit Master title style</a:t>
            </a:r>
            <a:endParaRPr lang="et-EE" dirty="0"/>
          </a:p>
        </p:txBody>
      </p:sp>
      <p:sp>
        <p:nvSpPr>
          <p:cNvPr id="8" name="Subtitle 2"/>
          <p:cNvSpPr>
            <a:spLocks noGrp="1"/>
          </p:cNvSpPr>
          <p:nvPr>
            <p:ph type="subTitle" idx="1"/>
          </p:nvPr>
        </p:nvSpPr>
        <p:spPr>
          <a:xfrm>
            <a:off x="5550513" y="4989511"/>
            <a:ext cx="6121239" cy="1559261"/>
          </a:xfrm>
        </p:spPr>
        <p:txBody>
          <a:bodyPr/>
          <a:lstStyle>
            <a:lvl1pPr marL="0" indent="0" algn="r">
              <a:buNone/>
              <a:defRPr sz="2400">
                <a:solidFill>
                  <a:schemeClr val="bg2">
                    <a:lumMod val="95000"/>
                  </a:schemeClr>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2038704683"/>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Tiitel vahele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20371" y="2573079"/>
            <a:ext cx="9051380" cy="861238"/>
          </a:xfrm>
        </p:spPr>
        <p:txBody>
          <a:bodyPr anchor="b"/>
          <a:lstStyle>
            <a:lvl1pPr algn="l">
              <a:defRPr lang="en-GB" sz="6000" b="1" i="0" u="none" strike="noStrike" baseline="0" smtClean="0">
                <a:solidFill>
                  <a:srgbClr val="AA1E3C"/>
                </a:solidFill>
                <a:latin typeface="Helvetica" panose="020B0604020202030204" pitchFamily="34" charset="0"/>
              </a:defRPr>
            </a:lvl1pPr>
          </a:lstStyle>
          <a:p>
            <a:r>
              <a:rPr lang="en-US"/>
              <a:t>Click to edit Master title style</a:t>
            </a:r>
            <a:endParaRPr lang="et-EE" dirty="0"/>
          </a:p>
        </p:txBody>
      </p:sp>
      <p:sp>
        <p:nvSpPr>
          <p:cNvPr id="8" name="Subtitle 2"/>
          <p:cNvSpPr>
            <a:spLocks noGrp="1"/>
          </p:cNvSpPr>
          <p:nvPr>
            <p:ph type="subTitle" idx="1"/>
          </p:nvPr>
        </p:nvSpPr>
        <p:spPr>
          <a:xfrm>
            <a:off x="2620371" y="3452844"/>
            <a:ext cx="9051380" cy="794602"/>
          </a:xfrm>
        </p:spPr>
        <p:txBody>
          <a:bodyPr>
            <a:normAutofit/>
          </a:bodyPr>
          <a:lstStyle>
            <a:lvl1pPr marL="0" indent="0" algn="l">
              <a:buNone/>
              <a:defRPr sz="60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162" y="2169001"/>
            <a:ext cx="1972111" cy="2567689"/>
          </a:xfrm>
          <a:prstGeom prst="rect">
            <a:avLst/>
          </a:prstGeom>
        </p:spPr>
      </p:pic>
    </p:spTree>
    <p:extLst>
      <p:ext uri="{BB962C8B-B14F-4D97-AF65-F5344CB8AC3E}">
        <p14:creationId xmlns:p14="http://schemas.microsoft.com/office/powerpoint/2010/main" val="1248446753"/>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Slaid üks sisukast">
    <p:spTree>
      <p:nvGrpSpPr>
        <p:cNvPr id="1" name=""/>
        <p:cNvGrpSpPr/>
        <p:nvPr/>
      </p:nvGrpSpPr>
      <p:grpSpPr>
        <a:xfrm>
          <a:off x="0" y="0"/>
          <a:ext cx="0" cy="0"/>
          <a:chOff x="0" y="0"/>
          <a:chExt cx="0" cy="0"/>
        </a:xfrm>
      </p:grpSpPr>
      <p:sp>
        <p:nvSpPr>
          <p:cNvPr id="6" name="Slide Number Placeholder 5"/>
          <p:cNvSpPr txBox="1">
            <a:spLocks/>
          </p:cNvSpPr>
          <p:nvPr/>
        </p:nvSpPr>
        <p:spPr>
          <a:xfrm>
            <a:off x="186071" y="6031614"/>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9" name="Slide Number Placeholder 5"/>
          <p:cNvSpPr txBox="1">
            <a:spLocks/>
          </p:cNvSpPr>
          <p:nvPr/>
        </p:nvSpPr>
        <p:spPr>
          <a:xfrm>
            <a:off x="186071" y="6482245"/>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10" name="Content Placeholder 2"/>
          <p:cNvSpPr>
            <a:spLocks noGrp="1"/>
          </p:cNvSpPr>
          <p:nvPr>
            <p:ph sz="half" idx="1"/>
          </p:nvPr>
        </p:nvSpPr>
        <p:spPr>
          <a:xfrm>
            <a:off x="1302488" y="1499191"/>
            <a:ext cx="10051312"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1" name="Title 1"/>
          <p:cNvSpPr>
            <a:spLocks noGrp="1"/>
          </p:cNvSpPr>
          <p:nvPr>
            <p:ph type="title"/>
          </p:nvPr>
        </p:nvSpPr>
        <p:spPr>
          <a:xfrm>
            <a:off x="1302488" y="457202"/>
            <a:ext cx="10051312" cy="425303"/>
          </a:xfrm>
        </p:spPr>
        <p:txBody>
          <a:bodyPr anchor="t">
            <a:noAutofit/>
          </a:bodyPr>
          <a:lstStyle>
            <a:lvl1pPr>
              <a:defRPr sz="3200">
                <a:solidFill>
                  <a:srgbClr val="A01E28"/>
                </a:solidFill>
                <a:latin typeface="Helvetica" panose="020B0604020202030204" pitchFamily="34" charset="0"/>
              </a:defRPr>
            </a:lvl1pPr>
          </a:lstStyle>
          <a:p>
            <a:r>
              <a:rPr lang="en-US"/>
              <a:t>Click to edit Master title style</a:t>
            </a:r>
            <a:endParaRPr lang="et-EE" dirty="0"/>
          </a:p>
        </p:txBody>
      </p:sp>
      <p:sp>
        <p:nvSpPr>
          <p:cNvPr id="12" name="Subtitle 2"/>
          <p:cNvSpPr>
            <a:spLocks noGrp="1"/>
          </p:cNvSpPr>
          <p:nvPr>
            <p:ph type="subTitle" idx="14"/>
          </p:nvPr>
        </p:nvSpPr>
        <p:spPr>
          <a:xfrm>
            <a:off x="1302488" y="940987"/>
            <a:ext cx="10051312" cy="435932"/>
          </a:xfrm>
        </p:spPr>
        <p:txBody>
          <a:bodyPr anchor="t">
            <a:normAutofit/>
          </a:bodyPr>
          <a:lstStyle>
            <a:lvl1pPr marL="0" indent="0" algn="l">
              <a:buNone/>
              <a:defRPr sz="18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3701399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Slaid kaks sisukast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02488" y="457202"/>
            <a:ext cx="10051312" cy="425303"/>
          </a:xfrm>
        </p:spPr>
        <p:txBody>
          <a:bodyPr anchor="t">
            <a:noAutofit/>
          </a:bodyPr>
          <a:lstStyle>
            <a:lvl1pPr>
              <a:defRPr sz="3200">
                <a:solidFill>
                  <a:srgbClr val="A01E28"/>
                </a:solidFill>
                <a:latin typeface="Helvetica" panose="020B0604020202030204" pitchFamily="34" charset="0"/>
              </a:defRPr>
            </a:lvl1pPr>
          </a:lstStyle>
          <a:p>
            <a:r>
              <a:rPr lang="et-EE" dirty="0" err="1"/>
              <a:t>kljahsdkljhalkjshd</a:t>
            </a:r>
            <a:endParaRPr lang="et-EE" dirty="0"/>
          </a:p>
        </p:txBody>
      </p:sp>
      <p:sp>
        <p:nvSpPr>
          <p:cNvPr id="3" name="Content Placeholder 2"/>
          <p:cNvSpPr>
            <a:spLocks noGrp="1"/>
          </p:cNvSpPr>
          <p:nvPr>
            <p:ph sz="half" idx="1"/>
          </p:nvPr>
        </p:nvSpPr>
        <p:spPr>
          <a:xfrm>
            <a:off x="1302488" y="1499191"/>
            <a:ext cx="486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6" name="Slide Number Placeholder 5"/>
          <p:cNvSpPr txBox="1">
            <a:spLocks/>
          </p:cNvSpPr>
          <p:nvPr/>
        </p:nvSpPr>
        <p:spPr>
          <a:xfrm>
            <a:off x="186071" y="6031614"/>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9" name="Slide Number Placeholder 5"/>
          <p:cNvSpPr txBox="1">
            <a:spLocks/>
          </p:cNvSpPr>
          <p:nvPr/>
        </p:nvSpPr>
        <p:spPr>
          <a:xfrm>
            <a:off x="186071" y="6482245"/>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11" name="Content Placeholder 2"/>
          <p:cNvSpPr>
            <a:spLocks noGrp="1"/>
          </p:cNvSpPr>
          <p:nvPr>
            <p:ph sz="half" idx="13"/>
          </p:nvPr>
        </p:nvSpPr>
        <p:spPr>
          <a:xfrm>
            <a:off x="6493800" y="1499191"/>
            <a:ext cx="486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4" name="Subtitle 2"/>
          <p:cNvSpPr>
            <a:spLocks noGrp="1"/>
          </p:cNvSpPr>
          <p:nvPr>
            <p:ph type="subTitle" idx="14"/>
          </p:nvPr>
        </p:nvSpPr>
        <p:spPr>
          <a:xfrm>
            <a:off x="1302488" y="940987"/>
            <a:ext cx="10051312" cy="435932"/>
          </a:xfrm>
        </p:spPr>
        <p:txBody>
          <a:bodyPr anchor="t">
            <a:normAutofit/>
          </a:bodyPr>
          <a:lstStyle>
            <a:lvl1pPr marL="0" indent="0" algn="l">
              <a:buNone/>
              <a:defRPr sz="18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308186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laid kolm sisukasti">
    <p:spTree>
      <p:nvGrpSpPr>
        <p:cNvPr id="1" name=""/>
        <p:cNvGrpSpPr/>
        <p:nvPr/>
      </p:nvGrpSpPr>
      <p:grpSpPr>
        <a:xfrm>
          <a:off x="0" y="0"/>
          <a:ext cx="0" cy="0"/>
          <a:chOff x="0" y="0"/>
          <a:chExt cx="0" cy="0"/>
        </a:xfrm>
      </p:grpSpPr>
      <p:sp>
        <p:nvSpPr>
          <p:cNvPr id="6" name="Slide Number Placeholder 5"/>
          <p:cNvSpPr txBox="1">
            <a:spLocks/>
          </p:cNvSpPr>
          <p:nvPr/>
        </p:nvSpPr>
        <p:spPr>
          <a:xfrm>
            <a:off x="186071" y="6031614"/>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9" name="Slide Number Placeholder 5"/>
          <p:cNvSpPr txBox="1">
            <a:spLocks/>
          </p:cNvSpPr>
          <p:nvPr/>
        </p:nvSpPr>
        <p:spPr>
          <a:xfrm>
            <a:off x="186071" y="6482245"/>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11" name="Title 1"/>
          <p:cNvSpPr>
            <a:spLocks noGrp="1"/>
          </p:cNvSpPr>
          <p:nvPr>
            <p:ph type="title"/>
          </p:nvPr>
        </p:nvSpPr>
        <p:spPr>
          <a:xfrm>
            <a:off x="1302488" y="457202"/>
            <a:ext cx="10051312" cy="425303"/>
          </a:xfrm>
        </p:spPr>
        <p:txBody>
          <a:bodyPr anchor="t">
            <a:noAutofit/>
          </a:bodyPr>
          <a:lstStyle>
            <a:lvl1pPr>
              <a:defRPr sz="3200">
                <a:solidFill>
                  <a:srgbClr val="A01E28"/>
                </a:solidFill>
                <a:latin typeface="Helvetica" panose="020B0604020202030204" pitchFamily="34" charset="0"/>
              </a:defRPr>
            </a:lvl1pPr>
          </a:lstStyle>
          <a:p>
            <a:r>
              <a:rPr lang="en-US"/>
              <a:t>Click to edit Master title style</a:t>
            </a:r>
            <a:endParaRPr lang="et-EE" dirty="0"/>
          </a:p>
        </p:txBody>
      </p:sp>
      <p:sp>
        <p:nvSpPr>
          <p:cNvPr id="12" name="Subtitle 2"/>
          <p:cNvSpPr>
            <a:spLocks noGrp="1"/>
          </p:cNvSpPr>
          <p:nvPr>
            <p:ph type="subTitle" idx="14"/>
          </p:nvPr>
        </p:nvSpPr>
        <p:spPr>
          <a:xfrm>
            <a:off x="1302488" y="940987"/>
            <a:ext cx="10051312" cy="435932"/>
          </a:xfrm>
        </p:spPr>
        <p:txBody>
          <a:bodyPr anchor="t">
            <a:normAutofit/>
          </a:bodyPr>
          <a:lstStyle>
            <a:lvl1pPr marL="0" indent="0" algn="l">
              <a:buNone/>
              <a:defRPr sz="18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
        <p:nvSpPr>
          <p:cNvPr id="7" name="Content Placeholder 2"/>
          <p:cNvSpPr>
            <a:spLocks noGrp="1"/>
          </p:cNvSpPr>
          <p:nvPr>
            <p:ph sz="half" idx="1"/>
          </p:nvPr>
        </p:nvSpPr>
        <p:spPr>
          <a:xfrm>
            <a:off x="1302487" y="1499191"/>
            <a:ext cx="324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3" name="Content Placeholder 2"/>
          <p:cNvSpPr>
            <a:spLocks noGrp="1"/>
          </p:cNvSpPr>
          <p:nvPr>
            <p:ph sz="half" idx="15"/>
          </p:nvPr>
        </p:nvSpPr>
        <p:spPr>
          <a:xfrm>
            <a:off x="4708144" y="1499190"/>
            <a:ext cx="324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4" name="Content Placeholder 2"/>
          <p:cNvSpPr>
            <a:spLocks noGrp="1"/>
          </p:cNvSpPr>
          <p:nvPr>
            <p:ph sz="half" idx="16"/>
          </p:nvPr>
        </p:nvSpPr>
        <p:spPr>
          <a:xfrm>
            <a:off x="8113801" y="1499189"/>
            <a:ext cx="324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Tree>
    <p:extLst>
      <p:ext uri="{BB962C8B-B14F-4D97-AF65-F5344CB8AC3E}">
        <p14:creationId xmlns:p14="http://schemas.microsoft.com/office/powerpoint/2010/main" val="120614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2488" y="365125"/>
            <a:ext cx="10051312" cy="1325563"/>
          </a:xfrm>
          <a:prstGeom prst="rect">
            <a:avLst/>
          </a:prstGeom>
        </p:spPr>
        <p:txBody>
          <a:bodyPr vert="horz" lIns="91440" tIns="45720" rIns="91440" bIns="45720" rtlCol="0" anchor="ctr">
            <a:normAutofit/>
          </a:bodyPr>
          <a:lstStyle/>
          <a:p>
            <a:r>
              <a:rPr lang="en-US"/>
              <a:t>Click to edit Master title style</a:t>
            </a:r>
            <a:endParaRPr lang="et-EE" dirty="0"/>
          </a:p>
        </p:txBody>
      </p:sp>
      <p:sp>
        <p:nvSpPr>
          <p:cNvPr id="3" name="Text Placeholder 2"/>
          <p:cNvSpPr>
            <a:spLocks noGrp="1"/>
          </p:cNvSpPr>
          <p:nvPr>
            <p:ph type="body" idx="1"/>
          </p:nvPr>
        </p:nvSpPr>
        <p:spPr>
          <a:xfrm>
            <a:off x="1302488" y="1825625"/>
            <a:ext cx="1005131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6" name="Slide Number Placeholder 5"/>
          <p:cNvSpPr>
            <a:spLocks noGrp="1"/>
          </p:cNvSpPr>
          <p:nvPr>
            <p:ph type="sldNum" sz="quarter" idx="4"/>
          </p:nvPr>
        </p:nvSpPr>
        <p:spPr>
          <a:xfrm>
            <a:off x="186072" y="6031614"/>
            <a:ext cx="452104" cy="365125"/>
          </a:xfrm>
          <a:prstGeom prst="rect">
            <a:avLst/>
          </a:prstGeom>
        </p:spPr>
        <p:txBody>
          <a:bodyPr vert="horz" lIns="91440" tIns="45720" rIns="91440" bIns="45720" rtlCol="0" anchor="ctr"/>
          <a:lstStyle>
            <a:lvl1pPr algn="r">
              <a:defRPr sz="1200">
                <a:solidFill>
                  <a:schemeClr val="bg1"/>
                </a:solidFill>
              </a:defRPr>
            </a:lvl1pPr>
          </a:lstStyle>
          <a:p>
            <a:fld id="{9C3A84B4-50EE-4E03-B6D7-AB5456BA3390}" type="slidenum">
              <a:rPr lang="et-EE" smtClean="0"/>
              <a:pPr/>
              <a:t>‹#›</a:t>
            </a:fld>
            <a:endParaRPr lang="et-EE" dirty="0"/>
          </a:p>
        </p:txBody>
      </p:sp>
    </p:spTree>
    <p:extLst>
      <p:ext uri="{BB962C8B-B14F-4D97-AF65-F5344CB8AC3E}">
        <p14:creationId xmlns:p14="http://schemas.microsoft.com/office/powerpoint/2010/main" val="358243805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4" r:id="rId5"/>
    <p:sldLayoutId id="2147483665" r:id="rId6"/>
    <p:sldLayoutId id="2147483652" r:id="rId7"/>
    <p:sldLayoutId id="2147483666" r:id="rId8"/>
  </p:sldLayoutIdLst>
  <p:hf hdr="0" ftr="0" dt="0"/>
  <p:txStyles>
    <p:titleStyle>
      <a:lvl1pPr algn="l" defTabSz="914377" rtl="0" eaLnBrk="1" latinLnBrk="0" hangingPunct="1">
        <a:lnSpc>
          <a:spcPct val="90000"/>
        </a:lnSpc>
        <a:spcBef>
          <a:spcPct val="0"/>
        </a:spcBef>
        <a:buNone/>
        <a:defRPr sz="5000" kern="1200">
          <a:solidFill>
            <a:srgbClr val="A01E28"/>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200" kern="1200">
          <a:solidFill>
            <a:schemeClr val="tx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7.xml"/><Relationship Id="rId4" Type="http://schemas.openxmlformats.org/officeDocument/2006/relationships/image" Target="../media/image4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ED4681B-9DC6-4339-8589-70EF5D06F4A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5725" b="5725"/>
          <a:stretch/>
        </p:blipFill>
        <p:spPr>
          <a:xfrm>
            <a:off x="576001" y="0"/>
            <a:ext cx="11615999" cy="6858000"/>
          </a:xfrm>
        </p:spPr>
      </p:pic>
      <p:sp>
        <p:nvSpPr>
          <p:cNvPr id="3" name="Title 2">
            <a:extLst>
              <a:ext uri="{FF2B5EF4-FFF2-40B4-BE49-F238E27FC236}">
                <a16:creationId xmlns:a16="http://schemas.microsoft.com/office/drawing/2014/main" id="{C9EF07E6-F90D-4318-A390-8DDE6C6BB896}"/>
              </a:ext>
            </a:extLst>
          </p:cNvPr>
          <p:cNvSpPr>
            <a:spLocks noGrp="1"/>
          </p:cNvSpPr>
          <p:nvPr>
            <p:ph type="ctrTitle"/>
          </p:nvPr>
        </p:nvSpPr>
        <p:spPr/>
        <p:txBody>
          <a:bodyPr/>
          <a:lstStyle/>
          <a:p>
            <a:r>
              <a:rPr lang="et-EE" dirty="0">
                <a:solidFill>
                  <a:schemeClr val="bg1"/>
                </a:solidFill>
              </a:rPr>
              <a:t>Tallinna ühistransport</a:t>
            </a:r>
          </a:p>
        </p:txBody>
      </p:sp>
      <p:sp>
        <p:nvSpPr>
          <p:cNvPr id="4" name="Subtitle 3">
            <a:extLst>
              <a:ext uri="{FF2B5EF4-FFF2-40B4-BE49-F238E27FC236}">
                <a16:creationId xmlns:a16="http://schemas.microsoft.com/office/drawing/2014/main" id="{EF34D976-890D-4B79-9B40-CA78C238A80F}"/>
              </a:ext>
            </a:extLst>
          </p:cNvPr>
          <p:cNvSpPr>
            <a:spLocks noGrp="1"/>
          </p:cNvSpPr>
          <p:nvPr>
            <p:ph type="subTitle" idx="1"/>
          </p:nvPr>
        </p:nvSpPr>
        <p:spPr/>
        <p:txBody>
          <a:bodyPr/>
          <a:lstStyle/>
          <a:p>
            <a:r>
              <a:rPr lang="et-EE" dirty="0">
                <a:solidFill>
                  <a:schemeClr val="bg1"/>
                </a:solidFill>
              </a:rPr>
              <a:t>Uuring Tallinna elanikkonna seas </a:t>
            </a:r>
          </a:p>
          <a:p>
            <a:r>
              <a:rPr lang="et-EE" dirty="0">
                <a:solidFill>
                  <a:schemeClr val="bg1"/>
                </a:solidFill>
              </a:rPr>
              <a:t>202</a:t>
            </a:r>
            <a:r>
              <a:rPr lang="en-US" dirty="0">
                <a:solidFill>
                  <a:schemeClr val="bg1"/>
                </a:solidFill>
              </a:rPr>
              <a:t>1</a:t>
            </a:r>
            <a:endParaRPr lang="et-EE" dirty="0">
              <a:solidFill>
                <a:schemeClr val="bg1"/>
              </a:solidFill>
            </a:endParaRPr>
          </a:p>
        </p:txBody>
      </p:sp>
    </p:spTree>
    <p:extLst>
      <p:ext uri="{BB962C8B-B14F-4D97-AF65-F5344CB8AC3E}">
        <p14:creationId xmlns:p14="http://schemas.microsoft.com/office/powerpoint/2010/main" val="3547663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9DEFE-A427-465E-B8A0-CE2EF0DDCCDD}"/>
              </a:ext>
            </a:extLst>
          </p:cNvPr>
          <p:cNvSpPr>
            <a:spLocks noGrp="1"/>
          </p:cNvSpPr>
          <p:nvPr>
            <p:ph type="title"/>
          </p:nvPr>
        </p:nvSpPr>
        <p:spPr/>
        <p:txBody>
          <a:bodyPr/>
          <a:lstStyle/>
          <a:p>
            <a:r>
              <a:rPr lang="et-EE" dirty="0"/>
              <a:t>Ühistranspordiga sõitjate osakaalud 2003-2020</a:t>
            </a:r>
          </a:p>
        </p:txBody>
      </p:sp>
      <p:sp>
        <p:nvSpPr>
          <p:cNvPr id="5" name="Subtitle 4">
            <a:extLst>
              <a:ext uri="{FF2B5EF4-FFF2-40B4-BE49-F238E27FC236}">
                <a16:creationId xmlns:a16="http://schemas.microsoft.com/office/drawing/2014/main" id="{7D860206-653D-4FB1-9373-C927418D674F}"/>
              </a:ext>
            </a:extLst>
          </p:cNvPr>
          <p:cNvSpPr>
            <a:spLocks noGrp="1"/>
          </p:cNvSpPr>
          <p:nvPr>
            <p:ph type="subTitle" idx="14"/>
          </p:nvPr>
        </p:nvSpPr>
        <p:spPr/>
        <p:txBody>
          <a:bodyPr/>
          <a:lstStyle/>
          <a:p>
            <a:r>
              <a:rPr lang="et-EE" dirty="0"/>
              <a:t>N=</a:t>
            </a:r>
            <a:r>
              <a:rPr lang="en-US" dirty="0"/>
              <a:t>509</a:t>
            </a:r>
            <a:endParaRPr lang="et-EE" dirty="0"/>
          </a:p>
          <a:p>
            <a:endParaRPr lang="et-EE" dirty="0"/>
          </a:p>
        </p:txBody>
      </p:sp>
      <p:pic>
        <p:nvPicPr>
          <p:cNvPr id="10" name="Content Placeholder 9">
            <a:extLst>
              <a:ext uri="{FF2B5EF4-FFF2-40B4-BE49-F238E27FC236}">
                <a16:creationId xmlns:a16="http://schemas.microsoft.com/office/drawing/2014/main" id="{10B4C840-B205-403E-BE50-A34E0F2C7CF0}"/>
              </a:ext>
            </a:extLst>
          </p:cNvPr>
          <p:cNvPicPr>
            <a:picLocks noGrp="1" noChangeAspect="1"/>
          </p:cNvPicPr>
          <p:nvPr>
            <p:ph sz="half" idx="13"/>
          </p:nvPr>
        </p:nvPicPr>
        <p:blipFill>
          <a:blip r:embed="rId2"/>
          <a:stretch>
            <a:fillRect/>
          </a:stretch>
        </p:blipFill>
        <p:spPr>
          <a:xfrm>
            <a:off x="6254766" y="1260630"/>
            <a:ext cx="5289002" cy="4877274"/>
          </a:xfrm>
          <a:prstGeom prst="rect">
            <a:avLst/>
          </a:prstGeom>
        </p:spPr>
      </p:pic>
    </p:spTree>
    <p:extLst>
      <p:ext uri="{BB962C8B-B14F-4D97-AF65-F5344CB8AC3E}">
        <p14:creationId xmlns:p14="http://schemas.microsoft.com/office/powerpoint/2010/main" val="620039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9DEFE-A427-465E-B8A0-CE2EF0DDCCDD}"/>
              </a:ext>
            </a:extLst>
          </p:cNvPr>
          <p:cNvSpPr>
            <a:spLocks noGrp="1"/>
          </p:cNvSpPr>
          <p:nvPr>
            <p:ph type="title"/>
          </p:nvPr>
        </p:nvSpPr>
        <p:spPr/>
        <p:txBody>
          <a:bodyPr/>
          <a:lstStyle/>
          <a:p>
            <a:r>
              <a:rPr lang="et-EE" dirty="0"/>
              <a:t>Autoga sõitjate osakaalud 2004-2020</a:t>
            </a:r>
          </a:p>
        </p:txBody>
      </p:sp>
      <p:sp>
        <p:nvSpPr>
          <p:cNvPr id="5" name="Subtitle 4">
            <a:extLst>
              <a:ext uri="{FF2B5EF4-FFF2-40B4-BE49-F238E27FC236}">
                <a16:creationId xmlns:a16="http://schemas.microsoft.com/office/drawing/2014/main" id="{7D860206-653D-4FB1-9373-C927418D674F}"/>
              </a:ext>
            </a:extLst>
          </p:cNvPr>
          <p:cNvSpPr>
            <a:spLocks noGrp="1"/>
          </p:cNvSpPr>
          <p:nvPr>
            <p:ph type="subTitle" idx="14"/>
          </p:nvPr>
        </p:nvSpPr>
        <p:spPr/>
        <p:txBody>
          <a:bodyPr/>
          <a:lstStyle/>
          <a:p>
            <a:r>
              <a:rPr lang="et-EE" dirty="0"/>
              <a:t>N=5</a:t>
            </a:r>
            <a:r>
              <a:rPr lang="en-US" dirty="0"/>
              <a:t>09</a:t>
            </a:r>
            <a:endParaRPr lang="et-EE" dirty="0"/>
          </a:p>
          <a:p>
            <a:endParaRPr lang="et-EE" dirty="0"/>
          </a:p>
        </p:txBody>
      </p:sp>
      <p:pic>
        <p:nvPicPr>
          <p:cNvPr id="9" name="Content Placeholder 8">
            <a:extLst>
              <a:ext uri="{FF2B5EF4-FFF2-40B4-BE49-F238E27FC236}">
                <a16:creationId xmlns:a16="http://schemas.microsoft.com/office/drawing/2014/main" id="{554C77B4-A3A2-488F-9EEE-DB0F7A685686}"/>
              </a:ext>
            </a:extLst>
          </p:cNvPr>
          <p:cNvPicPr>
            <a:picLocks noGrp="1" noChangeAspect="1"/>
          </p:cNvPicPr>
          <p:nvPr>
            <p:ph sz="half" idx="13"/>
          </p:nvPr>
        </p:nvPicPr>
        <p:blipFill>
          <a:blip r:embed="rId2"/>
          <a:stretch>
            <a:fillRect/>
          </a:stretch>
        </p:blipFill>
        <p:spPr>
          <a:xfrm>
            <a:off x="5804693" y="1189608"/>
            <a:ext cx="5549107" cy="5211190"/>
          </a:xfrm>
          <a:prstGeom prst="rect">
            <a:avLst/>
          </a:prstGeom>
        </p:spPr>
      </p:pic>
    </p:spTree>
    <p:extLst>
      <p:ext uri="{BB962C8B-B14F-4D97-AF65-F5344CB8AC3E}">
        <p14:creationId xmlns:p14="http://schemas.microsoft.com/office/powerpoint/2010/main" val="316962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38464-B6C4-469C-9C5D-948360B9A805}"/>
              </a:ext>
            </a:extLst>
          </p:cNvPr>
          <p:cNvSpPr>
            <a:spLocks noGrp="1"/>
          </p:cNvSpPr>
          <p:nvPr>
            <p:ph type="title"/>
          </p:nvPr>
        </p:nvSpPr>
        <p:spPr/>
        <p:txBody>
          <a:bodyPr/>
          <a:lstStyle/>
          <a:p>
            <a:r>
              <a:rPr lang="et-EE" dirty="0"/>
              <a:t>Transpordiliikide kasutamissagedus</a:t>
            </a:r>
          </a:p>
        </p:txBody>
      </p:sp>
      <p:sp>
        <p:nvSpPr>
          <p:cNvPr id="3" name="Content Placeholder 2">
            <a:extLst>
              <a:ext uri="{FF2B5EF4-FFF2-40B4-BE49-F238E27FC236}">
                <a16:creationId xmlns:a16="http://schemas.microsoft.com/office/drawing/2014/main" id="{6E03C082-F626-4977-A8CC-33196EDB9F91}"/>
              </a:ext>
            </a:extLst>
          </p:cNvPr>
          <p:cNvSpPr>
            <a:spLocks noGrp="1"/>
          </p:cNvSpPr>
          <p:nvPr>
            <p:ph sz="half" idx="1"/>
          </p:nvPr>
        </p:nvSpPr>
        <p:spPr>
          <a:xfrm>
            <a:off x="1108038" y="1499191"/>
            <a:ext cx="4804490" cy="4885901"/>
          </a:xfrm>
        </p:spPr>
        <p:txBody>
          <a:bodyPr/>
          <a:lstStyle/>
          <a:p>
            <a:r>
              <a:rPr lang="et-EE" dirty="0"/>
              <a:t>Kõige sagedasema kasutusega ühistranspordiliik Tallinnas on aastal 2021 jätkuvalt buss, millel igapäevaseid kasutajaid 32%. Järgnevad võrdselt troll (8%) ja tramm (8%).</a:t>
            </a:r>
          </a:p>
          <a:p>
            <a:r>
              <a:rPr lang="et-EE" dirty="0"/>
              <a:t>Võrreldes tulemusi eelmise uuringuga näeme, et busside igapäevane kasutamine on veidi langenud (slaid 13).</a:t>
            </a:r>
          </a:p>
          <a:p>
            <a:r>
              <a:rPr lang="et-EE" dirty="0"/>
              <a:t>Trolli ja trammi puhul on igapäevaste kasutajate hulk samal tasemel.</a:t>
            </a:r>
          </a:p>
          <a:p>
            <a:pPr marL="0" indent="0">
              <a:buNone/>
            </a:pPr>
            <a:endParaRPr lang="et-EE" dirty="0"/>
          </a:p>
        </p:txBody>
      </p:sp>
      <p:sp>
        <p:nvSpPr>
          <p:cNvPr id="5" name="Subtitle 4">
            <a:extLst>
              <a:ext uri="{FF2B5EF4-FFF2-40B4-BE49-F238E27FC236}">
                <a16:creationId xmlns:a16="http://schemas.microsoft.com/office/drawing/2014/main" id="{24ECC08C-21B5-4B8C-9E17-3B77DEE2C8DC}"/>
              </a:ext>
            </a:extLst>
          </p:cNvPr>
          <p:cNvSpPr>
            <a:spLocks noGrp="1"/>
          </p:cNvSpPr>
          <p:nvPr>
            <p:ph type="subTitle" idx="14"/>
          </p:nvPr>
        </p:nvSpPr>
        <p:spPr/>
        <p:txBody>
          <a:bodyPr/>
          <a:lstStyle/>
          <a:p>
            <a:r>
              <a:rPr lang="et-EE" dirty="0"/>
              <a:t>N=3</a:t>
            </a:r>
            <a:r>
              <a:rPr lang="en-US" dirty="0"/>
              <a:t>88</a:t>
            </a:r>
            <a:r>
              <a:rPr lang="et-EE" dirty="0"/>
              <a:t>, kes kasuta</a:t>
            </a:r>
            <a:r>
              <a:rPr lang="en-US" dirty="0"/>
              <a:t>b </a:t>
            </a:r>
            <a:r>
              <a:rPr lang="et-EE" dirty="0"/>
              <a:t>ühistransporti</a:t>
            </a:r>
          </a:p>
        </p:txBody>
      </p:sp>
      <p:pic>
        <p:nvPicPr>
          <p:cNvPr id="10" name="Content Placeholder 9">
            <a:extLst>
              <a:ext uri="{FF2B5EF4-FFF2-40B4-BE49-F238E27FC236}">
                <a16:creationId xmlns:a16="http://schemas.microsoft.com/office/drawing/2014/main" id="{5C71D80A-EE97-413B-9C03-3C345FB618BF}"/>
              </a:ext>
            </a:extLst>
          </p:cNvPr>
          <p:cNvPicPr>
            <a:picLocks noGrp="1" noChangeAspect="1"/>
          </p:cNvPicPr>
          <p:nvPr>
            <p:ph sz="half" idx="13"/>
          </p:nvPr>
        </p:nvPicPr>
        <p:blipFill>
          <a:blip r:embed="rId2"/>
          <a:stretch>
            <a:fillRect/>
          </a:stretch>
        </p:blipFill>
        <p:spPr>
          <a:xfrm>
            <a:off x="5980591" y="1499191"/>
            <a:ext cx="6034512" cy="2752078"/>
          </a:xfrm>
          <a:prstGeom prst="rect">
            <a:avLst/>
          </a:prstGeom>
        </p:spPr>
      </p:pic>
    </p:spTree>
    <p:extLst>
      <p:ext uri="{BB962C8B-B14F-4D97-AF65-F5344CB8AC3E}">
        <p14:creationId xmlns:p14="http://schemas.microsoft.com/office/powerpoint/2010/main" val="488950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A27830-CADF-4D1E-AE1E-5BE6D597D4A0}"/>
              </a:ext>
            </a:extLst>
          </p:cNvPr>
          <p:cNvSpPr>
            <a:spLocks noGrp="1"/>
          </p:cNvSpPr>
          <p:nvPr>
            <p:ph type="title"/>
          </p:nvPr>
        </p:nvSpPr>
        <p:spPr/>
        <p:txBody>
          <a:bodyPr/>
          <a:lstStyle/>
          <a:p>
            <a:r>
              <a:rPr lang="et-EE" dirty="0"/>
              <a:t>Transpordiliikide kasutamine 20</a:t>
            </a:r>
            <a:r>
              <a:rPr lang="en-US" dirty="0"/>
              <a:t>21</a:t>
            </a:r>
            <a:endParaRPr lang="et-EE" dirty="0"/>
          </a:p>
        </p:txBody>
      </p:sp>
      <p:sp>
        <p:nvSpPr>
          <p:cNvPr id="4" name="Subtitle 3">
            <a:extLst>
              <a:ext uri="{FF2B5EF4-FFF2-40B4-BE49-F238E27FC236}">
                <a16:creationId xmlns:a16="http://schemas.microsoft.com/office/drawing/2014/main" id="{97BF0FDC-F169-40EF-885F-B1F1AB499B00}"/>
              </a:ext>
            </a:extLst>
          </p:cNvPr>
          <p:cNvSpPr>
            <a:spLocks noGrp="1"/>
          </p:cNvSpPr>
          <p:nvPr>
            <p:ph type="subTitle" idx="14"/>
          </p:nvPr>
        </p:nvSpPr>
        <p:spPr/>
        <p:txBody>
          <a:bodyPr/>
          <a:lstStyle/>
          <a:p>
            <a:r>
              <a:rPr lang="et-EE" dirty="0"/>
              <a:t>N=3</a:t>
            </a:r>
            <a:r>
              <a:rPr lang="en-US" dirty="0"/>
              <a:t>88</a:t>
            </a:r>
            <a:r>
              <a:rPr lang="et-EE" dirty="0"/>
              <a:t>, kes kasutab ühistransporti</a:t>
            </a:r>
          </a:p>
          <a:p>
            <a:endParaRPr lang="et-EE" dirty="0"/>
          </a:p>
        </p:txBody>
      </p:sp>
      <p:pic>
        <p:nvPicPr>
          <p:cNvPr id="9" name="Content Placeholder 8">
            <a:extLst>
              <a:ext uri="{FF2B5EF4-FFF2-40B4-BE49-F238E27FC236}">
                <a16:creationId xmlns:a16="http://schemas.microsoft.com/office/drawing/2014/main" id="{1AE6DC3A-9DE0-4AC2-935A-F8748B956A27}"/>
              </a:ext>
            </a:extLst>
          </p:cNvPr>
          <p:cNvPicPr>
            <a:picLocks noGrp="1" noChangeAspect="1"/>
          </p:cNvPicPr>
          <p:nvPr>
            <p:ph sz="half" idx="1"/>
          </p:nvPr>
        </p:nvPicPr>
        <p:blipFill>
          <a:blip r:embed="rId2"/>
          <a:stretch>
            <a:fillRect/>
          </a:stretch>
        </p:blipFill>
        <p:spPr>
          <a:xfrm>
            <a:off x="1095102" y="2263806"/>
            <a:ext cx="9424435" cy="3022124"/>
          </a:xfrm>
          <a:prstGeom prst="rect">
            <a:avLst/>
          </a:prstGeom>
        </p:spPr>
      </p:pic>
    </p:spTree>
    <p:extLst>
      <p:ext uri="{BB962C8B-B14F-4D97-AF65-F5344CB8AC3E}">
        <p14:creationId xmlns:p14="http://schemas.microsoft.com/office/powerpoint/2010/main" val="1622019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AC0C2E-6B20-444C-96A7-CBDA279A1683}"/>
              </a:ext>
            </a:extLst>
          </p:cNvPr>
          <p:cNvSpPr>
            <a:spLocks noGrp="1"/>
          </p:cNvSpPr>
          <p:nvPr>
            <p:ph sz="half" idx="1"/>
          </p:nvPr>
        </p:nvSpPr>
        <p:spPr/>
        <p:txBody>
          <a:bodyPr/>
          <a:lstStyle/>
          <a:p>
            <a:r>
              <a:rPr lang="et-EE" dirty="0"/>
              <a:t>Küsimusele, kas viimase aasta jooksul on transpordivahendiga sõitmine </a:t>
            </a:r>
            <a:r>
              <a:rPr lang="et-EE" b="1" dirty="0"/>
              <a:t>muutunud meeldivamaks</a:t>
            </a:r>
            <a:r>
              <a:rPr lang="et-EE" dirty="0"/>
              <a:t>, vastati positiivselt ka sel aastal kõigi transpordiliikide puhul (slaid 15). Kõige sagedamini vastati seda nüüd busside kohta (54%), seejärel trammide kohta 51%. Viimastel aastatel on siin sagedamini trammi nimetatud, seekord aga nimetati busse rohkem.</a:t>
            </a:r>
          </a:p>
          <a:p>
            <a:r>
              <a:rPr lang="et-EE" dirty="0"/>
              <a:t>Trollide puhul on olukord enamuse vastajate arvates jäänud samale tasemele, kuid 36% märgib samuti teenuse paranemist. Halvenemist toovad esile vaid üksikud vastajad.</a:t>
            </a:r>
          </a:p>
          <a:p>
            <a:r>
              <a:rPr lang="et-EE" dirty="0"/>
              <a:t>Võrreldes eelmise uuringuga on muutuse osas  paranenud keskmine hinne trolli ja bussi puhul, trammi puhul on hinnang jäänud samale tasemele.</a:t>
            </a:r>
          </a:p>
          <a:p>
            <a:r>
              <a:rPr lang="et-EE" dirty="0"/>
              <a:t>Paistab silma, et keskmisest kõrgemalt hindasid teenuse muutumist võrreldes eelmise aastaga igapäevased sõitjad (63% bussisõitjatest arvates on muutunud meeldivamaks). Trolli ja trammi puhul sellist seost ei ilmnenud. </a:t>
            </a:r>
          </a:p>
        </p:txBody>
      </p:sp>
      <p:sp>
        <p:nvSpPr>
          <p:cNvPr id="3" name="Title 2">
            <a:extLst>
              <a:ext uri="{FF2B5EF4-FFF2-40B4-BE49-F238E27FC236}">
                <a16:creationId xmlns:a16="http://schemas.microsoft.com/office/drawing/2014/main" id="{92BF5BC5-4372-4DB4-A27C-2966D9ED4802}"/>
              </a:ext>
            </a:extLst>
          </p:cNvPr>
          <p:cNvSpPr>
            <a:spLocks noGrp="1"/>
          </p:cNvSpPr>
          <p:nvPr>
            <p:ph type="title"/>
          </p:nvPr>
        </p:nvSpPr>
        <p:spPr/>
        <p:txBody>
          <a:bodyPr/>
          <a:lstStyle/>
          <a:p>
            <a:r>
              <a:rPr lang="et-EE" dirty="0"/>
              <a:t>Ühistranspordi muutumine viimase aasta jooksul</a:t>
            </a:r>
          </a:p>
        </p:txBody>
      </p:sp>
    </p:spTree>
    <p:extLst>
      <p:ext uri="{BB962C8B-B14F-4D97-AF65-F5344CB8AC3E}">
        <p14:creationId xmlns:p14="http://schemas.microsoft.com/office/powerpoint/2010/main" val="603697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F8F47D-FF35-411F-B1B9-A3C3F2F80CCF}"/>
              </a:ext>
            </a:extLst>
          </p:cNvPr>
          <p:cNvSpPr>
            <a:spLocks noGrp="1"/>
          </p:cNvSpPr>
          <p:nvPr>
            <p:ph type="title"/>
          </p:nvPr>
        </p:nvSpPr>
        <p:spPr/>
        <p:txBody>
          <a:bodyPr/>
          <a:lstStyle/>
          <a:p>
            <a:r>
              <a:rPr lang="et-EE" dirty="0"/>
              <a:t>Ühistranspordi muutumine viimase aasta jooksul</a:t>
            </a:r>
          </a:p>
        </p:txBody>
      </p:sp>
      <p:sp>
        <p:nvSpPr>
          <p:cNvPr id="4" name="Subtitle 3">
            <a:extLst>
              <a:ext uri="{FF2B5EF4-FFF2-40B4-BE49-F238E27FC236}">
                <a16:creationId xmlns:a16="http://schemas.microsoft.com/office/drawing/2014/main" id="{3252BEAC-E3F8-458B-BF0D-122B8A792A2D}"/>
              </a:ext>
            </a:extLst>
          </p:cNvPr>
          <p:cNvSpPr>
            <a:spLocks noGrp="1"/>
          </p:cNvSpPr>
          <p:nvPr>
            <p:ph type="subTitle" idx="14"/>
          </p:nvPr>
        </p:nvSpPr>
        <p:spPr/>
        <p:txBody>
          <a:bodyPr/>
          <a:lstStyle/>
          <a:p>
            <a:r>
              <a:rPr lang="et-EE" dirty="0"/>
              <a:t>N=</a:t>
            </a:r>
            <a:r>
              <a:rPr lang="en-US" dirty="0"/>
              <a:t>388</a:t>
            </a:r>
            <a:r>
              <a:rPr lang="et-EE" dirty="0"/>
              <a:t>, kes kasutab ühistransporti</a:t>
            </a:r>
          </a:p>
          <a:p>
            <a:endParaRPr lang="et-EE" dirty="0"/>
          </a:p>
        </p:txBody>
      </p:sp>
      <p:pic>
        <p:nvPicPr>
          <p:cNvPr id="6" name="Content Placeholder 5">
            <a:extLst>
              <a:ext uri="{FF2B5EF4-FFF2-40B4-BE49-F238E27FC236}">
                <a16:creationId xmlns:a16="http://schemas.microsoft.com/office/drawing/2014/main" id="{7FD98662-FA5A-456C-BD2E-9B5875968870}"/>
              </a:ext>
            </a:extLst>
          </p:cNvPr>
          <p:cNvPicPr>
            <a:picLocks noGrp="1" noChangeAspect="1"/>
          </p:cNvPicPr>
          <p:nvPr>
            <p:ph sz="half" idx="1"/>
          </p:nvPr>
        </p:nvPicPr>
        <p:blipFill>
          <a:blip r:embed="rId2"/>
          <a:stretch>
            <a:fillRect/>
          </a:stretch>
        </p:blipFill>
        <p:spPr>
          <a:xfrm>
            <a:off x="2739273" y="1533848"/>
            <a:ext cx="6431280" cy="2592324"/>
          </a:xfrm>
          <a:prstGeom prst="rect">
            <a:avLst/>
          </a:prstGeom>
        </p:spPr>
      </p:pic>
      <p:pic>
        <p:nvPicPr>
          <p:cNvPr id="7" name="Picture 6">
            <a:extLst>
              <a:ext uri="{FF2B5EF4-FFF2-40B4-BE49-F238E27FC236}">
                <a16:creationId xmlns:a16="http://schemas.microsoft.com/office/drawing/2014/main" id="{560E4699-67AC-45EA-A287-A83A3C07C8F1}"/>
              </a:ext>
            </a:extLst>
          </p:cNvPr>
          <p:cNvPicPr>
            <a:picLocks noChangeAspect="1"/>
          </p:cNvPicPr>
          <p:nvPr/>
        </p:nvPicPr>
        <p:blipFill>
          <a:blip r:embed="rId3"/>
          <a:stretch>
            <a:fillRect/>
          </a:stretch>
        </p:blipFill>
        <p:spPr>
          <a:xfrm>
            <a:off x="1429386" y="4283101"/>
            <a:ext cx="8782812" cy="2278380"/>
          </a:xfrm>
          <a:prstGeom prst="rect">
            <a:avLst/>
          </a:prstGeom>
        </p:spPr>
      </p:pic>
    </p:spTree>
    <p:extLst>
      <p:ext uri="{BB962C8B-B14F-4D97-AF65-F5344CB8AC3E}">
        <p14:creationId xmlns:p14="http://schemas.microsoft.com/office/powerpoint/2010/main" val="3940596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758D7-FAB7-4AF8-9118-853689EF185B}"/>
              </a:ext>
            </a:extLst>
          </p:cNvPr>
          <p:cNvSpPr>
            <a:spLocks noGrp="1"/>
          </p:cNvSpPr>
          <p:nvPr>
            <p:ph sz="half" idx="1"/>
          </p:nvPr>
        </p:nvSpPr>
        <p:spPr/>
        <p:txBody>
          <a:bodyPr/>
          <a:lstStyle/>
          <a:p>
            <a:r>
              <a:rPr lang="et-EE" dirty="0"/>
              <a:t>Jätkuvalt eelistavad ühistranspordi kasutajad sihtkohta jõudmiseks võimalusel kasutada bussi (</a:t>
            </a:r>
            <a:r>
              <a:rPr lang="et-EE" dirty="0" err="1"/>
              <a:t>eelistajaid</a:t>
            </a:r>
            <a:r>
              <a:rPr lang="et-EE" dirty="0"/>
              <a:t> 64%). Trammi eelistamine on nüüd kerges langustrendis ja trolli oma püsib muutumatuna (slaid 17).</a:t>
            </a:r>
          </a:p>
          <a:p>
            <a:r>
              <a:rPr lang="et-EE" dirty="0"/>
              <a:t>Vanuserühmade võrdlusest näeme sel aastal, et kõige vanem vanuserühm  (60+) eelistaks kasutada bussi.</a:t>
            </a:r>
          </a:p>
          <a:p>
            <a:r>
              <a:rPr lang="et-EE" dirty="0"/>
              <a:t>Igapäevased trammisõitjad eelistavad sama sihtkoha puhul ülekaalukalt trammi ja bussisõitjad bussi.</a:t>
            </a:r>
          </a:p>
          <a:p>
            <a:r>
              <a:rPr lang="et-EE" dirty="0"/>
              <a:t>Linnaosade eelistusi vaadeldes näeme, et Kesklinnas eelistatakse jätkuvalt trammi, Lasnamäel ja Mustamäel aga bussi. </a:t>
            </a:r>
          </a:p>
        </p:txBody>
      </p:sp>
      <p:sp>
        <p:nvSpPr>
          <p:cNvPr id="3" name="Title 2">
            <a:extLst>
              <a:ext uri="{FF2B5EF4-FFF2-40B4-BE49-F238E27FC236}">
                <a16:creationId xmlns:a16="http://schemas.microsoft.com/office/drawing/2014/main" id="{D1F2EDCE-0E0B-4BB7-9BE4-2E4EA1F1F2B3}"/>
              </a:ext>
            </a:extLst>
          </p:cNvPr>
          <p:cNvSpPr>
            <a:spLocks noGrp="1"/>
          </p:cNvSpPr>
          <p:nvPr>
            <p:ph type="title"/>
          </p:nvPr>
        </p:nvSpPr>
        <p:spPr/>
        <p:txBody>
          <a:bodyPr/>
          <a:lstStyle/>
          <a:p>
            <a:r>
              <a:rPr lang="et-EE" dirty="0"/>
              <a:t>Transpordivahendi eelistamine</a:t>
            </a:r>
          </a:p>
        </p:txBody>
      </p:sp>
    </p:spTree>
    <p:extLst>
      <p:ext uri="{BB962C8B-B14F-4D97-AF65-F5344CB8AC3E}">
        <p14:creationId xmlns:p14="http://schemas.microsoft.com/office/powerpoint/2010/main" val="630740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7C1D56-E3F4-4153-BAC3-22B436454536}"/>
              </a:ext>
            </a:extLst>
          </p:cNvPr>
          <p:cNvSpPr>
            <a:spLocks noGrp="1"/>
          </p:cNvSpPr>
          <p:nvPr>
            <p:ph type="title"/>
          </p:nvPr>
        </p:nvSpPr>
        <p:spPr/>
        <p:txBody>
          <a:bodyPr/>
          <a:lstStyle/>
          <a:p>
            <a:r>
              <a:rPr lang="et-EE" dirty="0"/>
              <a:t>Transpordivahendi eelistamine</a:t>
            </a:r>
          </a:p>
        </p:txBody>
      </p:sp>
      <p:sp>
        <p:nvSpPr>
          <p:cNvPr id="4" name="Subtitle 3">
            <a:extLst>
              <a:ext uri="{FF2B5EF4-FFF2-40B4-BE49-F238E27FC236}">
                <a16:creationId xmlns:a16="http://schemas.microsoft.com/office/drawing/2014/main" id="{1C88DDBD-9C91-4E06-9BE3-C09C29C29585}"/>
              </a:ext>
            </a:extLst>
          </p:cNvPr>
          <p:cNvSpPr>
            <a:spLocks noGrp="1"/>
          </p:cNvSpPr>
          <p:nvPr>
            <p:ph type="subTitle" idx="14"/>
          </p:nvPr>
        </p:nvSpPr>
        <p:spPr/>
        <p:txBody>
          <a:bodyPr/>
          <a:lstStyle/>
          <a:p>
            <a:r>
              <a:rPr lang="et-EE" dirty="0"/>
              <a:t>N=3</a:t>
            </a:r>
            <a:r>
              <a:rPr lang="en-US" dirty="0"/>
              <a:t>88</a:t>
            </a:r>
            <a:r>
              <a:rPr lang="et-EE" dirty="0"/>
              <a:t>, kes kasutab ühistransporti</a:t>
            </a:r>
          </a:p>
          <a:p>
            <a:endParaRPr lang="et-EE" dirty="0"/>
          </a:p>
        </p:txBody>
      </p:sp>
      <p:pic>
        <p:nvPicPr>
          <p:cNvPr id="2" name="Picture 1">
            <a:extLst>
              <a:ext uri="{FF2B5EF4-FFF2-40B4-BE49-F238E27FC236}">
                <a16:creationId xmlns:a16="http://schemas.microsoft.com/office/drawing/2014/main" id="{026ADD0A-53E7-45F2-948D-189965AC008E}"/>
              </a:ext>
            </a:extLst>
          </p:cNvPr>
          <p:cNvPicPr>
            <a:picLocks noChangeAspect="1"/>
          </p:cNvPicPr>
          <p:nvPr/>
        </p:nvPicPr>
        <p:blipFill>
          <a:blip r:embed="rId2"/>
          <a:stretch>
            <a:fillRect/>
          </a:stretch>
        </p:blipFill>
        <p:spPr>
          <a:xfrm>
            <a:off x="1207814" y="2127659"/>
            <a:ext cx="10078212" cy="2744724"/>
          </a:xfrm>
          <a:prstGeom prst="rect">
            <a:avLst/>
          </a:prstGeom>
        </p:spPr>
      </p:pic>
    </p:spTree>
    <p:extLst>
      <p:ext uri="{BB962C8B-B14F-4D97-AF65-F5344CB8AC3E}">
        <p14:creationId xmlns:p14="http://schemas.microsoft.com/office/powerpoint/2010/main" val="1784536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758D7-FAB7-4AF8-9118-853689EF185B}"/>
              </a:ext>
            </a:extLst>
          </p:cNvPr>
          <p:cNvSpPr>
            <a:spLocks noGrp="1"/>
          </p:cNvSpPr>
          <p:nvPr>
            <p:ph sz="half" idx="1"/>
          </p:nvPr>
        </p:nvSpPr>
        <p:spPr>
          <a:xfrm>
            <a:off x="1302488" y="1514897"/>
            <a:ext cx="10051312" cy="4885901"/>
          </a:xfrm>
        </p:spPr>
        <p:txBody>
          <a:bodyPr/>
          <a:lstStyle/>
          <a:p>
            <a:r>
              <a:rPr lang="et-EE" dirty="0"/>
              <a:t>Ühistranspordi korraldusega on rahul 85% ühistranspordi kasutajatest, üsna rahulolematu on 3% ning täiesti rahulolematu 1%. Vastanutest 8% asub neutraalsel positsioonil. </a:t>
            </a:r>
          </a:p>
          <a:p>
            <a:r>
              <a:rPr lang="et-EE" dirty="0"/>
              <a:t>Kui viimasel viiel aastal keskmine </a:t>
            </a:r>
            <a:r>
              <a:rPr lang="et-EE" dirty="0" err="1"/>
              <a:t>üldhinne</a:t>
            </a:r>
            <a:r>
              <a:rPr lang="et-EE" dirty="0"/>
              <a:t> ei muutunud, siis seekord on see paranenud. Keskmine rahulolunäitaja on 4,23 (viimati 4,09).</a:t>
            </a:r>
          </a:p>
          <a:p>
            <a:r>
              <a:rPr lang="et-EE" dirty="0"/>
              <a:t>Eestlastega võrreldes on märksa rohkem rahul vene rahvusest vastajad.</a:t>
            </a:r>
          </a:p>
          <a:p>
            <a:r>
              <a:rPr lang="et-EE" dirty="0"/>
              <a:t>Noorim rühm (vanuses 15-19a.) ja kaks vanemat vanuserühma on ühistranspordi korraldusega kõige enam rahul. </a:t>
            </a:r>
          </a:p>
          <a:p>
            <a:r>
              <a:rPr lang="et-EE" dirty="0"/>
              <a:t>Seekord on kõige kõrgemat rahulolu väljendanud Põhja-Tallinna ja Haabersti linnaosade elanikud.</a:t>
            </a:r>
          </a:p>
        </p:txBody>
      </p:sp>
      <p:sp>
        <p:nvSpPr>
          <p:cNvPr id="3" name="Title 2">
            <a:extLst>
              <a:ext uri="{FF2B5EF4-FFF2-40B4-BE49-F238E27FC236}">
                <a16:creationId xmlns:a16="http://schemas.microsoft.com/office/drawing/2014/main" id="{D1F2EDCE-0E0B-4BB7-9BE4-2E4EA1F1F2B3}"/>
              </a:ext>
            </a:extLst>
          </p:cNvPr>
          <p:cNvSpPr>
            <a:spLocks noGrp="1"/>
          </p:cNvSpPr>
          <p:nvPr>
            <p:ph type="title"/>
          </p:nvPr>
        </p:nvSpPr>
        <p:spPr/>
        <p:txBody>
          <a:bodyPr/>
          <a:lstStyle/>
          <a:p>
            <a:r>
              <a:rPr lang="et-EE" dirty="0"/>
              <a:t>Rahulolu ühistranspordi korraldusega Tallinnas</a:t>
            </a:r>
          </a:p>
        </p:txBody>
      </p:sp>
    </p:spTree>
    <p:extLst>
      <p:ext uri="{BB962C8B-B14F-4D97-AF65-F5344CB8AC3E}">
        <p14:creationId xmlns:p14="http://schemas.microsoft.com/office/powerpoint/2010/main" val="1395113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F8F47D-FF35-411F-B1B9-A3C3F2F80CCF}"/>
              </a:ext>
            </a:extLst>
          </p:cNvPr>
          <p:cNvSpPr>
            <a:spLocks noGrp="1"/>
          </p:cNvSpPr>
          <p:nvPr>
            <p:ph type="title"/>
          </p:nvPr>
        </p:nvSpPr>
        <p:spPr/>
        <p:txBody>
          <a:bodyPr/>
          <a:lstStyle/>
          <a:p>
            <a:r>
              <a:rPr lang="et-EE" dirty="0"/>
              <a:t>Rahulolu ühistranspordi korraldusega Tallinnas</a:t>
            </a:r>
          </a:p>
        </p:txBody>
      </p:sp>
      <p:sp>
        <p:nvSpPr>
          <p:cNvPr id="4" name="Subtitle 3">
            <a:extLst>
              <a:ext uri="{FF2B5EF4-FFF2-40B4-BE49-F238E27FC236}">
                <a16:creationId xmlns:a16="http://schemas.microsoft.com/office/drawing/2014/main" id="{3252BEAC-E3F8-458B-BF0D-122B8A792A2D}"/>
              </a:ext>
            </a:extLst>
          </p:cNvPr>
          <p:cNvSpPr>
            <a:spLocks noGrp="1"/>
          </p:cNvSpPr>
          <p:nvPr>
            <p:ph type="subTitle" idx="14"/>
          </p:nvPr>
        </p:nvSpPr>
        <p:spPr/>
        <p:txBody>
          <a:bodyPr/>
          <a:lstStyle/>
          <a:p>
            <a:r>
              <a:rPr lang="et-EE" dirty="0"/>
              <a:t>N=</a:t>
            </a:r>
            <a:r>
              <a:rPr lang="en-US" dirty="0"/>
              <a:t>388</a:t>
            </a:r>
            <a:r>
              <a:rPr lang="et-EE" dirty="0"/>
              <a:t>, kes kasutab ühistransporti</a:t>
            </a:r>
          </a:p>
          <a:p>
            <a:endParaRPr lang="et-EE" dirty="0"/>
          </a:p>
        </p:txBody>
      </p:sp>
      <p:pic>
        <p:nvPicPr>
          <p:cNvPr id="6" name="Content Placeholder 5">
            <a:extLst>
              <a:ext uri="{FF2B5EF4-FFF2-40B4-BE49-F238E27FC236}">
                <a16:creationId xmlns:a16="http://schemas.microsoft.com/office/drawing/2014/main" id="{2F390C4A-D98D-4CEC-B663-72E5FC09CADD}"/>
              </a:ext>
            </a:extLst>
          </p:cNvPr>
          <p:cNvPicPr>
            <a:picLocks noGrp="1" noChangeAspect="1"/>
          </p:cNvPicPr>
          <p:nvPr>
            <p:ph sz="half" idx="1"/>
          </p:nvPr>
        </p:nvPicPr>
        <p:blipFill>
          <a:blip r:embed="rId2"/>
          <a:stretch>
            <a:fillRect/>
          </a:stretch>
        </p:blipFill>
        <p:spPr>
          <a:xfrm>
            <a:off x="2442210" y="1592961"/>
            <a:ext cx="7307580" cy="1801368"/>
          </a:xfrm>
          <a:prstGeom prst="rect">
            <a:avLst/>
          </a:prstGeom>
        </p:spPr>
      </p:pic>
      <p:pic>
        <p:nvPicPr>
          <p:cNvPr id="7" name="Picture 6">
            <a:extLst>
              <a:ext uri="{FF2B5EF4-FFF2-40B4-BE49-F238E27FC236}">
                <a16:creationId xmlns:a16="http://schemas.microsoft.com/office/drawing/2014/main" id="{5160004C-7AEB-44A2-ADB9-0D463CFC8B46}"/>
              </a:ext>
            </a:extLst>
          </p:cNvPr>
          <p:cNvPicPr>
            <a:picLocks noChangeAspect="1"/>
          </p:cNvPicPr>
          <p:nvPr/>
        </p:nvPicPr>
        <p:blipFill>
          <a:blip r:embed="rId3"/>
          <a:stretch>
            <a:fillRect/>
          </a:stretch>
        </p:blipFill>
        <p:spPr>
          <a:xfrm>
            <a:off x="1302488" y="3702889"/>
            <a:ext cx="9011412" cy="2458212"/>
          </a:xfrm>
          <a:prstGeom prst="rect">
            <a:avLst/>
          </a:prstGeom>
        </p:spPr>
      </p:pic>
    </p:spTree>
    <p:extLst>
      <p:ext uri="{BB962C8B-B14F-4D97-AF65-F5344CB8AC3E}">
        <p14:creationId xmlns:p14="http://schemas.microsoft.com/office/powerpoint/2010/main" val="165570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758D7-FAB7-4AF8-9118-853689EF185B}"/>
              </a:ext>
            </a:extLst>
          </p:cNvPr>
          <p:cNvSpPr>
            <a:spLocks noGrp="1"/>
          </p:cNvSpPr>
          <p:nvPr>
            <p:ph sz="half" idx="1"/>
          </p:nvPr>
        </p:nvSpPr>
        <p:spPr/>
        <p:txBody>
          <a:bodyPr/>
          <a:lstStyle/>
          <a:p>
            <a:pPr algn="just">
              <a:buFontTx/>
              <a:buChar char="•"/>
            </a:pPr>
            <a:r>
              <a:rPr lang="et-EE" altLang="et-EE" dirty="0"/>
              <a:t>Valimi suurus on 50</a:t>
            </a:r>
            <a:r>
              <a:rPr lang="en-US" altLang="et-EE" dirty="0"/>
              <a:t>9</a:t>
            </a:r>
            <a:r>
              <a:rPr lang="et-EE" altLang="et-EE" dirty="0"/>
              <a:t> Tallinna elanikku, uuringu tulemused on laiendatavad  Tallinna  vastavaealisele elanikkonnale</a:t>
            </a:r>
          </a:p>
          <a:p>
            <a:pPr algn="just">
              <a:buFontTx/>
              <a:buChar char="•"/>
            </a:pPr>
            <a:r>
              <a:rPr lang="et-EE" altLang="et-EE" dirty="0"/>
              <a:t>Küsitluspunktid on valitud vastavalt piirkondade asustustihedusele. Leibkondade valikul oli aluseks etteantud stardiaadress valimipunktis. Igast valimisse sattunud leibkonnast on küsitletud ühte inimest, lähtudes noorema mehe reeglist</a:t>
            </a:r>
          </a:p>
          <a:p>
            <a:pPr algn="just">
              <a:buFontTx/>
              <a:buChar char="•"/>
            </a:pPr>
            <a:r>
              <a:rPr lang="et-EE" altLang="et-EE" dirty="0"/>
              <a:t>Valimi küsitlustulemused on kaalutud vastavusse riiklike statistikaandmetega Tallinna elanikkonna soolise ja vanuselise jagunemise kohta ning piirkondade proportsioonidega. Kõigist linnaosadest küsitleti üldistuseks piisav arv inimesi: min. 50 (Pirita, Kesklinn) – max. 100 (Lasnamäe)</a:t>
            </a:r>
          </a:p>
          <a:p>
            <a:pPr algn="just">
              <a:buFontTx/>
              <a:buChar char="•"/>
            </a:pPr>
            <a:r>
              <a:rPr lang="et-EE" altLang="et-EE" dirty="0"/>
              <a:t>Uuringut on sama küsimustiku alusel läbi viidud peaaegu igal aastal alates 1999.a.-st. Kuni 2014.a.-ni küsitleti inimesi vanuses 15-74 aastat, nüüd 15+ aastat.</a:t>
            </a:r>
          </a:p>
          <a:p>
            <a:pPr algn="just">
              <a:buFontTx/>
              <a:buChar char="•"/>
            </a:pPr>
            <a:r>
              <a:rPr lang="et-EE" altLang="et-EE" dirty="0"/>
              <a:t>2016.-2017.a. eripäraks oli trammiliinide 1 ja 2 rekonstrueerimine, mistõttu need trammiliinid olid osa aastast käigust väljas või sõitsid lühendatud marsruudiga.</a:t>
            </a:r>
          </a:p>
          <a:p>
            <a:pPr algn="just">
              <a:buFontTx/>
              <a:buChar char="•"/>
            </a:pPr>
            <a:endParaRPr lang="et-EE" altLang="et-EE" dirty="0"/>
          </a:p>
          <a:p>
            <a:pPr algn="just">
              <a:buFontTx/>
              <a:buChar char="•"/>
            </a:pPr>
            <a:r>
              <a:rPr lang="et-EE" altLang="et-EE" sz="1800" dirty="0">
                <a:solidFill>
                  <a:schemeClr val="accent1"/>
                </a:solidFill>
              </a:rPr>
              <a:t>Küsitlustöö</a:t>
            </a:r>
          </a:p>
          <a:p>
            <a:pPr algn="just">
              <a:spcBef>
                <a:spcPts val="263"/>
              </a:spcBef>
              <a:buFontTx/>
              <a:buChar char="•"/>
            </a:pPr>
            <a:r>
              <a:rPr lang="et-EE" altLang="et-EE" dirty="0">
                <a:solidFill>
                  <a:srgbClr val="000000"/>
                </a:solidFill>
              </a:rPr>
              <a:t>Küsitlusperiood oli</a:t>
            </a:r>
            <a:r>
              <a:rPr lang="et-EE" altLang="et-EE" dirty="0"/>
              <a:t> </a:t>
            </a:r>
            <a:r>
              <a:rPr lang="en-US" altLang="et-EE" dirty="0"/>
              <a:t>18. </a:t>
            </a:r>
            <a:r>
              <a:rPr lang="en-US" altLang="et-EE" dirty="0" err="1"/>
              <a:t>oktoobrist</a:t>
            </a:r>
            <a:r>
              <a:rPr lang="en-US" altLang="et-EE" dirty="0"/>
              <a:t> – 18. </a:t>
            </a:r>
            <a:r>
              <a:rPr lang="en-US" altLang="et-EE" dirty="0" err="1"/>
              <a:t>novembrini</a:t>
            </a:r>
            <a:r>
              <a:rPr lang="et-EE" altLang="et-EE" dirty="0"/>
              <a:t> 202</a:t>
            </a:r>
            <a:r>
              <a:rPr lang="en-US" altLang="et-EE" dirty="0"/>
              <a:t>1</a:t>
            </a:r>
            <a:r>
              <a:rPr lang="et-EE" altLang="et-EE" dirty="0"/>
              <a:t>.</a:t>
            </a:r>
          </a:p>
          <a:p>
            <a:pPr algn="just">
              <a:spcBef>
                <a:spcPts val="263"/>
              </a:spcBef>
              <a:buFontTx/>
              <a:buChar char="•"/>
            </a:pPr>
            <a:r>
              <a:rPr lang="et-EE" altLang="et-EE" dirty="0">
                <a:solidFill>
                  <a:srgbClr val="000000"/>
                </a:solidFill>
              </a:rPr>
              <a:t>Küsitlus viidi läbi silmast silma küsitlustena intervjueerijate vahendusel.</a:t>
            </a:r>
          </a:p>
          <a:p>
            <a:pPr algn="just">
              <a:spcBef>
                <a:spcPts val="263"/>
              </a:spcBef>
              <a:buFontTx/>
              <a:buChar char="•"/>
            </a:pPr>
            <a:r>
              <a:rPr lang="et-EE" altLang="et-EE" dirty="0">
                <a:solidFill>
                  <a:srgbClr val="000000"/>
                </a:solidFill>
              </a:rPr>
              <a:t>Küsitluse üldtulemuste lubatud statistiline kõikumine antud valimi ja Tallinna elanikkonna proportsiooni  </a:t>
            </a:r>
            <a:r>
              <a:rPr lang="et-EE" altLang="et-EE" dirty="0"/>
              <a:t>juures jääb 4-5% </a:t>
            </a:r>
            <a:r>
              <a:rPr lang="et-EE" altLang="et-EE" dirty="0">
                <a:solidFill>
                  <a:srgbClr val="000000"/>
                </a:solidFill>
              </a:rPr>
              <a:t>piiridesse. </a:t>
            </a:r>
            <a:r>
              <a:rPr lang="et-EE" altLang="et-EE" dirty="0"/>
              <a:t>Taustrühmade lõikes võib see olla suurem.</a:t>
            </a:r>
          </a:p>
          <a:p>
            <a:pPr algn="just">
              <a:buFontTx/>
              <a:buChar char="•"/>
            </a:pPr>
            <a:endParaRPr lang="en-GB" altLang="et-EE" dirty="0"/>
          </a:p>
          <a:p>
            <a:pPr marL="0" indent="0">
              <a:buNone/>
            </a:pPr>
            <a:endParaRPr lang="et-EE" dirty="0"/>
          </a:p>
        </p:txBody>
      </p:sp>
      <p:sp>
        <p:nvSpPr>
          <p:cNvPr id="3" name="Title 2">
            <a:extLst>
              <a:ext uri="{FF2B5EF4-FFF2-40B4-BE49-F238E27FC236}">
                <a16:creationId xmlns:a16="http://schemas.microsoft.com/office/drawing/2014/main" id="{D1F2EDCE-0E0B-4BB7-9BE4-2E4EA1F1F2B3}"/>
              </a:ext>
            </a:extLst>
          </p:cNvPr>
          <p:cNvSpPr>
            <a:spLocks noGrp="1"/>
          </p:cNvSpPr>
          <p:nvPr>
            <p:ph type="title"/>
          </p:nvPr>
        </p:nvSpPr>
        <p:spPr/>
        <p:txBody>
          <a:bodyPr/>
          <a:lstStyle/>
          <a:p>
            <a:r>
              <a:rPr lang="et-EE" dirty="0"/>
              <a:t>Uuringu metoodika</a:t>
            </a:r>
          </a:p>
        </p:txBody>
      </p:sp>
    </p:spTree>
    <p:extLst>
      <p:ext uri="{BB962C8B-B14F-4D97-AF65-F5344CB8AC3E}">
        <p14:creationId xmlns:p14="http://schemas.microsoft.com/office/powerpoint/2010/main" val="185367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82D60-46FA-407E-9A83-2DCC3B4B1752}"/>
              </a:ext>
            </a:extLst>
          </p:cNvPr>
          <p:cNvSpPr>
            <a:spLocks noGrp="1"/>
          </p:cNvSpPr>
          <p:nvPr>
            <p:ph type="title"/>
          </p:nvPr>
        </p:nvSpPr>
        <p:spPr/>
        <p:txBody>
          <a:bodyPr/>
          <a:lstStyle/>
          <a:p>
            <a:r>
              <a:rPr lang="et-EE" dirty="0"/>
              <a:t>Suhtumine uuendustesse linnatranspordis</a:t>
            </a:r>
          </a:p>
        </p:txBody>
      </p:sp>
      <p:sp>
        <p:nvSpPr>
          <p:cNvPr id="3" name="Content Placeholder 2">
            <a:extLst>
              <a:ext uri="{FF2B5EF4-FFF2-40B4-BE49-F238E27FC236}">
                <a16:creationId xmlns:a16="http://schemas.microsoft.com/office/drawing/2014/main" id="{B527A66F-3E90-4206-AB87-274BEE8A69F1}"/>
              </a:ext>
            </a:extLst>
          </p:cNvPr>
          <p:cNvSpPr>
            <a:spLocks noGrp="1"/>
          </p:cNvSpPr>
          <p:nvPr>
            <p:ph sz="half" idx="1"/>
          </p:nvPr>
        </p:nvSpPr>
        <p:spPr>
          <a:xfrm>
            <a:off x="981512" y="1499191"/>
            <a:ext cx="5180976" cy="4885901"/>
          </a:xfrm>
        </p:spPr>
        <p:txBody>
          <a:bodyPr/>
          <a:lstStyle/>
          <a:p>
            <a:r>
              <a:rPr lang="et-EE" dirty="0"/>
              <a:t>Tallinna ühistranspordikasutajatest pooldab elektribusse 70%, uute trammiühenduste rajamist 6</a:t>
            </a:r>
            <a:r>
              <a:rPr lang="en-US" dirty="0"/>
              <a:t>3</a:t>
            </a:r>
            <a:r>
              <a:rPr lang="et-EE" dirty="0"/>
              <a:t>% ja biogaasi kasutavaid busse 6</a:t>
            </a:r>
            <a:r>
              <a:rPr lang="en-US" dirty="0"/>
              <a:t>7</a:t>
            </a:r>
            <a:r>
              <a:rPr lang="et-EE" dirty="0"/>
              <a:t>%. </a:t>
            </a:r>
            <a:r>
              <a:rPr lang="en-US" dirty="0"/>
              <a:t>T</a:t>
            </a:r>
            <a:r>
              <a:rPr lang="et-EE" dirty="0"/>
              <a:t>asuta WIFI olemasolu pooldab </a:t>
            </a:r>
            <a:r>
              <a:rPr lang="en-US" dirty="0"/>
              <a:t>53</a:t>
            </a:r>
            <a:r>
              <a:rPr lang="et-EE" dirty="0"/>
              <a:t>%, kuid </a:t>
            </a:r>
            <a:r>
              <a:rPr lang="en-US" dirty="0"/>
              <a:t>39</a:t>
            </a:r>
            <a:r>
              <a:rPr lang="et-EE" dirty="0"/>
              <a:t>% on erapooletud. </a:t>
            </a:r>
            <a:endParaRPr lang="en-US" dirty="0"/>
          </a:p>
          <a:p>
            <a:r>
              <a:rPr lang="et-EE" dirty="0"/>
              <a:t>Võrreldes eelmise uuringuga on nüüd paranenud suhtumine </a:t>
            </a:r>
            <a:r>
              <a:rPr lang="et-EE" dirty="0" err="1"/>
              <a:t>biogaasil</a:t>
            </a:r>
            <a:r>
              <a:rPr lang="et-EE" dirty="0"/>
              <a:t> sõitvatesse bussidesse ja ka tasuta WIFI-</a:t>
            </a:r>
            <a:r>
              <a:rPr lang="et-EE" dirty="0" err="1"/>
              <a:t>sse</a:t>
            </a:r>
            <a:r>
              <a:rPr lang="et-EE" dirty="0"/>
              <a:t>.</a:t>
            </a:r>
          </a:p>
          <a:p>
            <a:r>
              <a:rPr lang="et-EE" dirty="0"/>
              <a:t>Kõige positiivsemalt on toodud uuenduste suhtes meelestatud tööeas inimesed, kellest pooldab uuendusi 70-90%. Eakad inimesed on teistest sagedamini </a:t>
            </a:r>
            <a:r>
              <a:rPr lang="en-US" dirty="0" err="1"/>
              <a:t>antud</a:t>
            </a:r>
            <a:r>
              <a:rPr lang="en-US" dirty="0"/>
              <a:t> </a:t>
            </a:r>
            <a:r>
              <a:rPr lang="en-US" dirty="0" err="1"/>
              <a:t>küsimustes</a:t>
            </a:r>
            <a:r>
              <a:rPr lang="en-US" dirty="0"/>
              <a:t> </a:t>
            </a:r>
            <a:r>
              <a:rPr lang="et-EE" dirty="0"/>
              <a:t>erapooletud, eriti WIFI puhul.</a:t>
            </a:r>
          </a:p>
        </p:txBody>
      </p:sp>
      <p:sp>
        <p:nvSpPr>
          <p:cNvPr id="5" name="Subtitle 4">
            <a:extLst>
              <a:ext uri="{FF2B5EF4-FFF2-40B4-BE49-F238E27FC236}">
                <a16:creationId xmlns:a16="http://schemas.microsoft.com/office/drawing/2014/main" id="{069ECB4E-D853-4038-BD44-314C84201B85}"/>
              </a:ext>
            </a:extLst>
          </p:cNvPr>
          <p:cNvSpPr>
            <a:spLocks noGrp="1"/>
          </p:cNvSpPr>
          <p:nvPr>
            <p:ph type="subTitle" idx="14"/>
          </p:nvPr>
        </p:nvSpPr>
        <p:spPr/>
        <p:txBody>
          <a:bodyPr/>
          <a:lstStyle/>
          <a:p>
            <a:r>
              <a:rPr lang="et-EE" dirty="0"/>
              <a:t>N=3</a:t>
            </a:r>
            <a:r>
              <a:rPr lang="en-US" dirty="0"/>
              <a:t>88</a:t>
            </a:r>
            <a:r>
              <a:rPr lang="et-EE" dirty="0"/>
              <a:t>, kes kasutab ühistransporti</a:t>
            </a:r>
          </a:p>
          <a:p>
            <a:endParaRPr lang="et-EE" dirty="0"/>
          </a:p>
        </p:txBody>
      </p:sp>
      <p:pic>
        <p:nvPicPr>
          <p:cNvPr id="10" name="Content Placeholder 9">
            <a:extLst>
              <a:ext uri="{FF2B5EF4-FFF2-40B4-BE49-F238E27FC236}">
                <a16:creationId xmlns:a16="http://schemas.microsoft.com/office/drawing/2014/main" id="{181CDA02-D0A0-46BB-9FCF-B28F2D2C2A8C}"/>
              </a:ext>
            </a:extLst>
          </p:cNvPr>
          <p:cNvPicPr>
            <a:picLocks noGrp="1" noChangeAspect="1"/>
          </p:cNvPicPr>
          <p:nvPr>
            <p:ph sz="half" idx="13"/>
          </p:nvPr>
        </p:nvPicPr>
        <p:blipFill>
          <a:blip r:embed="rId2"/>
          <a:stretch>
            <a:fillRect/>
          </a:stretch>
        </p:blipFill>
        <p:spPr>
          <a:xfrm>
            <a:off x="6299026" y="1499191"/>
            <a:ext cx="5376413" cy="2526957"/>
          </a:xfrm>
          <a:prstGeom prst="rect">
            <a:avLst/>
          </a:prstGeom>
        </p:spPr>
      </p:pic>
    </p:spTree>
    <p:extLst>
      <p:ext uri="{BB962C8B-B14F-4D97-AF65-F5344CB8AC3E}">
        <p14:creationId xmlns:p14="http://schemas.microsoft.com/office/powerpoint/2010/main" val="1929384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33DC7-0F31-4F5A-8090-B716E2039108}"/>
              </a:ext>
            </a:extLst>
          </p:cNvPr>
          <p:cNvSpPr>
            <a:spLocks noGrp="1"/>
          </p:cNvSpPr>
          <p:nvPr>
            <p:ph type="title"/>
          </p:nvPr>
        </p:nvSpPr>
        <p:spPr/>
        <p:txBody>
          <a:bodyPr/>
          <a:lstStyle/>
          <a:p>
            <a:r>
              <a:rPr lang="et-EE" dirty="0"/>
              <a:t>Võrdlus teiste riikidega</a:t>
            </a:r>
          </a:p>
        </p:txBody>
      </p:sp>
      <p:sp>
        <p:nvSpPr>
          <p:cNvPr id="3" name="Content Placeholder 2">
            <a:extLst>
              <a:ext uri="{FF2B5EF4-FFF2-40B4-BE49-F238E27FC236}">
                <a16:creationId xmlns:a16="http://schemas.microsoft.com/office/drawing/2014/main" id="{B20708D5-821D-4577-A473-483894C566EC}"/>
              </a:ext>
            </a:extLst>
          </p:cNvPr>
          <p:cNvSpPr>
            <a:spLocks noGrp="1"/>
          </p:cNvSpPr>
          <p:nvPr>
            <p:ph sz="half" idx="1"/>
          </p:nvPr>
        </p:nvSpPr>
        <p:spPr/>
        <p:txBody>
          <a:bodyPr/>
          <a:lstStyle/>
          <a:p>
            <a:r>
              <a:rPr lang="et-EE" dirty="0"/>
              <a:t>Küsimus: Kuidas tundub Tallinna ühistransport üldiselt võrreldes teiste riikide linnadega?</a:t>
            </a:r>
          </a:p>
          <a:p>
            <a:r>
              <a:rPr lang="et-EE" dirty="0"/>
              <a:t>Suur osa vastajatest jättis toodud küsimusele vastamata – ilmselt puudub neil kogemus hindamiseks. 2</a:t>
            </a:r>
            <a:r>
              <a:rPr lang="en-US" dirty="0"/>
              <a:t>7</a:t>
            </a:r>
            <a:r>
              <a:rPr lang="et-EE" dirty="0"/>
              <a:t>% hindab Tallinna ühistranspordi paremaks ja </a:t>
            </a:r>
            <a:r>
              <a:rPr lang="en-US" dirty="0"/>
              <a:t>4</a:t>
            </a:r>
            <a:r>
              <a:rPr lang="et-EE" dirty="0"/>
              <a:t>% hindab halvemaks võrrelduna teiste riikide linnadega.</a:t>
            </a:r>
            <a:endParaRPr lang="en-US" dirty="0"/>
          </a:p>
          <a:p>
            <a:r>
              <a:rPr lang="et-EE" dirty="0"/>
              <a:t>Eelmise uuringu ajal oli tulemus praktiliselt sama – 29% hindas Tallinna transpordikorraldust paremaks.</a:t>
            </a:r>
          </a:p>
          <a:p>
            <a:r>
              <a:rPr lang="et-EE" dirty="0"/>
              <a:t>Selgitustes kiideti kõige sagedamini taas seda, et transport on tasuta, lisaks mugavust, liinigraafikust kinnipidamist, puhtust ja kaasaegsust. Positiivsena mainiti ka elektri tabloosid.</a:t>
            </a:r>
          </a:p>
          <a:p>
            <a:r>
              <a:rPr lang="et-EE" dirty="0"/>
              <a:t>Negatiivse poole pealt mainiti, et bussid on aeglased, hilinevad, õhuvahetus on halb, mujal on kasutajasõbralikum või kiirem ja ümberistumisi on </a:t>
            </a:r>
            <a:r>
              <a:rPr lang="en-US" dirty="0" err="1"/>
              <a:t>liiga</a:t>
            </a:r>
            <a:r>
              <a:rPr lang="en-US" dirty="0"/>
              <a:t> </a:t>
            </a:r>
            <a:r>
              <a:rPr lang="et-EE" dirty="0"/>
              <a:t>palju. Ühel korral kurdeti, et liinil nr 5 on lühikesed bussid.</a:t>
            </a:r>
          </a:p>
        </p:txBody>
      </p:sp>
      <p:sp>
        <p:nvSpPr>
          <p:cNvPr id="5" name="Subtitle 4">
            <a:extLst>
              <a:ext uri="{FF2B5EF4-FFF2-40B4-BE49-F238E27FC236}">
                <a16:creationId xmlns:a16="http://schemas.microsoft.com/office/drawing/2014/main" id="{935D0CE9-89D1-4CA7-AFEF-1CFE648B24E6}"/>
              </a:ext>
            </a:extLst>
          </p:cNvPr>
          <p:cNvSpPr>
            <a:spLocks noGrp="1"/>
          </p:cNvSpPr>
          <p:nvPr>
            <p:ph type="subTitle" idx="14"/>
          </p:nvPr>
        </p:nvSpPr>
        <p:spPr/>
        <p:txBody>
          <a:bodyPr/>
          <a:lstStyle/>
          <a:p>
            <a:r>
              <a:rPr lang="et-EE" dirty="0"/>
              <a:t>N=3</a:t>
            </a:r>
            <a:r>
              <a:rPr lang="en-US" dirty="0"/>
              <a:t>88</a:t>
            </a:r>
            <a:r>
              <a:rPr lang="et-EE" dirty="0"/>
              <a:t>, kes kasutab ühistransporti</a:t>
            </a:r>
          </a:p>
          <a:p>
            <a:endParaRPr lang="et-EE" dirty="0"/>
          </a:p>
        </p:txBody>
      </p:sp>
      <p:pic>
        <p:nvPicPr>
          <p:cNvPr id="4" name="Picture 3">
            <a:extLst>
              <a:ext uri="{FF2B5EF4-FFF2-40B4-BE49-F238E27FC236}">
                <a16:creationId xmlns:a16="http://schemas.microsoft.com/office/drawing/2014/main" id="{96CE431B-1614-4CE2-A696-BA9B722E966A}"/>
              </a:ext>
            </a:extLst>
          </p:cNvPr>
          <p:cNvPicPr>
            <a:picLocks noChangeAspect="1"/>
          </p:cNvPicPr>
          <p:nvPr/>
        </p:nvPicPr>
        <p:blipFill>
          <a:blip r:embed="rId2"/>
          <a:stretch>
            <a:fillRect/>
          </a:stretch>
        </p:blipFill>
        <p:spPr>
          <a:xfrm>
            <a:off x="6397942" y="1499191"/>
            <a:ext cx="5294529" cy="2815598"/>
          </a:xfrm>
          <a:prstGeom prst="rect">
            <a:avLst/>
          </a:prstGeom>
        </p:spPr>
      </p:pic>
    </p:spTree>
    <p:extLst>
      <p:ext uri="{BB962C8B-B14F-4D97-AF65-F5344CB8AC3E}">
        <p14:creationId xmlns:p14="http://schemas.microsoft.com/office/powerpoint/2010/main" val="826052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AE218-3B44-4634-85CF-0E809385B4AC}"/>
              </a:ext>
            </a:extLst>
          </p:cNvPr>
          <p:cNvSpPr>
            <a:spLocks noGrp="1"/>
          </p:cNvSpPr>
          <p:nvPr>
            <p:ph type="title"/>
          </p:nvPr>
        </p:nvSpPr>
        <p:spPr/>
        <p:txBody>
          <a:bodyPr/>
          <a:lstStyle/>
          <a:p>
            <a:r>
              <a:rPr lang="et-EE" dirty="0"/>
              <a:t>Kas jälgite ühissõidukitele paigutatud reklaame?</a:t>
            </a:r>
          </a:p>
        </p:txBody>
      </p:sp>
      <p:sp>
        <p:nvSpPr>
          <p:cNvPr id="5" name="Subtitle 4">
            <a:extLst>
              <a:ext uri="{FF2B5EF4-FFF2-40B4-BE49-F238E27FC236}">
                <a16:creationId xmlns:a16="http://schemas.microsoft.com/office/drawing/2014/main" id="{0E86DC8C-CAE4-46D5-B00E-EA023B33E6C9}"/>
              </a:ext>
            </a:extLst>
          </p:cNvPr>
          <p:cNvSpPr>
            <a:spLocks noGrp="1"/>
          </p:cNvSpPr>
          <p:nvPr>
            <p:ph type="subTitle" idx="14"/>
          </p:nvPr>
        </p:nvSpPr>
        <p:spPr/>
        <p:txBody>
          <a:bodyPr/>
          <a:lstStyle/>
          <a:p>
            <a:r>
              <a:rPr lang="et-EE" dirty="0"/>
              <a:t>N=3</a:t>
            </a:r>
            <a:r>
              <a:rPr lang="en-US" dirty="0"/>
              <a:t>88</a:t>
            </a:r>
            <a:r>
              <a:rPr lang="et-EE" dirty="0"/>
              <a:t>, kes kasutab ühistransporti</a:t>
            </a:r>
          </a:p>
          <a:p>
            <a:endParaRPr lang="et-EE" dirty="0"/>
          </a:p>
        </p:txBody>
      </p:sp>
      <p:sp>
        <p:nvSpPr>
          <p:cNvPr id="10" name="Content Placeholder 9">
            <a:extLst>
              <a:ext uri="{FF2B5EF4-FFF2-40B4-BE49-F238E27FC236}">
                <a16:creationId xmlns:a16="http://schemas.microsoft.com/office/drawing/2014/main" id="{7D149D16-E4A3-4723-B22E-CB32E6F4DA10}"/>
              </a:ext>
            </a:extLst>
          </p:cNvPr>
          <p:cNvSpPr>
            <a:spLocks noGrp="1"/>
          </p:cNvSpPr>
          <p:nvPr>
            <p:ph sz="half" idx="1"/>
          </p:nvPr>
        </p:nvSpPr>
        <p:spPr/>
        <p:txBody>
          <a:bodyPr/>
          <a:lstStyle/>
          <a:p>
            <a:r>
              <a:rPr lang="et-EE" dirty="0"/>
              <a:t>Küsimus hõlmas nii sõdukite välispinnale kui sõidukite sisse paigutatud reklaame. </a:t>
            </a:r>
          </a:p>
          <a:p>
            <a:r>
              <a:rPr lang="et-EE" dirty="0"/>
              <a:t>Reklaame jälgib </a:t>
            </a:r>
            <a:r>
              <a:rPr lang="en-US" dirty="0"/>
              <a:t>26% (</a:t>
            </a:r>
            <a:r>
              <a:rPr lang="et-EE" dirty="0"/>
              <a:t>viimati 23%), mõnikord teeb seda 43% ning üldse ei jälgi 30% (35%) ühissõidukitega sõitjatest. </a:t>
            </a:r>
          </a:p>
          <a:p>
            <a:r>
              <a:rPr lang="et-EE" dirty="0"/>
              <a:t>Võrreldes eelmise uuringuga olulist muutust toimunud ei ole.</a:t>
            </a:r>
          </a:p>
        </p:txBody>
      </p:sp>
      <p:pic>
        <p:nvPicPr>
          <p:cNvPr id="9" name="Content Placeholder 8">
            <a:extLst>
              <a:ext uri="{FF2B5EF4-FFF2-40B4-BE49-F238E27FC236}">
                <a16:creationId xmlns:a16="http://schemas.microsoft.com/office/drawing/2014/main" id="{19B5E2A2-9540-4C9E-9DF1-85B45478FA00}"/>
              </a:ext>
            </a:extLst>
          </p:cNvPr>
          <p:cNvPicPr>
            <a:picLocks noGrp="1" noChangeAspect="1"/>
          </p:cNvPicPr>
          <p:nvPr>
            <p:ph sz="half" idx="13"/>
          </p:nvPr>
        </p:nvPicPr>
        <p:blipFill>
          <a:blip r:embed="rId2"/>
          <a:stretch>
            <a:fillRect/>
          </a:stretch>
        </p:blipFill>
        <p:spPr>
          <a:xfrm>
            <a:off x="6096000" y="1944210"/>
            <a:ext cx="4994305" cy="3273932"/>
          </a:xfrm>
          <a:prstGeom prst="rect">
            <a:avLst/>
          </a:prstGeom>
        </p:spPr>
      </p:pic>
    </p:spTree>
    <p:extLst>
      <p:ext uri="{BB962C8B-B14F-4D97-AF65-F5344CB8AC3E}">
        <p14:creationId xmlns:p14="http://schemas.microsoft.com/office/powerpoint/2010/main" val="2189368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4E3-66B0-4626-8D9D-281E3805DFCF}"/>
              </a:ext>
            </a:extLst>
          </p:cNvPr>
          <p:cNvSpPr>
            <a:spLocks noGrp="1"/>
          </p:cNvSpPr>
          <p:nvPr>
            <p:ph type="title"/>
          </p:nvPr>
        </p:nvSpPr>
        <p:spPr/>
        <p:txBody>
          <a:bodyPr/>
          <a:lstStyle/>
          <a:p>
            <a:r>
              <a:rPr lang="et-EE" dirty="0"/>
              <a:t>Eelistused info saamiseks ühissõidukite kohta, %</a:t>
            </a:r>
          </a:p>
        </p:txBody>
      </p:sp>
      <p:sp>
        <p:nvSpPr>
          <p:cNvPr id="3" name="Content Placeholder 2">
            <a:extLst>
              <a:ext uri="{FF2B5EF4-FFF2-40B4-BE49-F238E27FC236}">
                <a16:creationId xmlns:a16="http://schemas.microsoft.com/office/drawing/2014/main" id="{F273297D-9615-4EA7-B6EB-72BC84480790}"/>
              </a:ext>
            </a:extLst>
          </p:cNvPr>
          <p:cNvSpPr>
            <a:spLocks noGrp="1"/>
          </p:cNvSpPr>
          <p:nvPr>
            <p:ph sz="half" idx="1"/>
          </p:nvPr>
        </p:nvSpPr>
        <p:spPr/>
        <p:txBody>
          <a:bodyPr/>
          <a:lstStyle/>
          <a:p>
            <a:r>
              <a:rPr lang="et-EE" dirty="0"/>
              <a:t>Infot ühissõidukite kohta eelistatakse peamiselt saada peatuses olevatelt ekraanidelt </a:t>
            </a:r>
            <a:r>
              <a:rPr lang="en-US" dirty="0"/>
              <a:t>47% </a:t>
            </a:r>
            <a:r>
              <a:rPr lang="et-EE" dirty="0"/>
              <a:t>(viimati 54%), mobiiltelefoni vastavat rakendust eelistab 30% (26%). Peatuses olevatelt trükitud infotahvlitelt soovib infot saada 16% (14%) vastanutest.</a:t>
            </a:r>
          </a:p>
          <a:p>
            <a:r>
              <a:rPr lang="et-EE" dirty="0"/>
              <a:t>Seega olulist muutust antud küsimuses toimunud ei ole.</a:t>
            </a:r>
          </a:p>
          <a:p>
            <a:r>
              <a:rPr lang="et-EE" dirty="0"/>
              <a:t>Mobiilirakendust eelistavad inimesed vanuses 20-39a.,  peatuses olevaid ekraane aga eelkõige kaks vanemat vanuserühma.</a:t>
            </a:r>
          </a:p>
        </p:txBody>
      </p:sp>
      <p:sp>
        <p:nvSpPr>
          <p:cNvPr id="5" name="Subtitle 4">
            <a:extLst>
              <a:ext uri="{FF2B5EF4-FFF2-40B4-BE49-F238E27FC236}">
                <a16:creationId xmlns:a16="http://schemas.microsoft.com/office/drawing/2014/main" id="{1C5AD350-85C1-4731-BE56-A28FAD4A9131}"/>
              </a:ext>
            </a:extLst>
          </p:cNvPr>
          <p:cNvSpPr>
            <a:spLocks noGrp="1"/>
          </p:cNvSpPr>
          <p:nvPr>
            <p:ph type="subTitle" idx="14"/>
          </p:nvPr>
        </p:nvSpPr>
        <p:spPr/>
        <p:txBody>
          <a:bodyPr/>
          <a:lstStyle/>
          <a:p>
            <a:r>
              <a:rPr lang="et-EE" dirty="0"/>
              <a:t>N=3</a:t>
            </a:r>
            <a:r>
              <a:rPr lang="en-US" dirty="0"/>
              <a:t>88</a:t>
            </a:r>
            <a:r>
              <a:rPr lang="et-EE" dirty="0"/>
              <a:t>, kes kasutab ühistransporti</a:t>
            </a:r>
          </a:p>
          <a:p>
            <a:endParaRPr lang="et-EE" dirty="0"/>
          </a:p>
        </p:txBody>
      </p:sp>
      <p:pic>
        <p:nvPicPr>
          <p:cNvPr id="10" name="Content Placeholder 9">
            <a:extLst>
              <a:ext uri="{FF2B5EF4-FFF2-40B4-BE49-F238E27FC236}">
                <a16:creationId xmlns:a16="http://schemas.microsoft.com/office/drawing/2014/main" id="{006A34CF-B9E4-4CE3-9D3B-D62242B8125A}"/>
              </a:ext>
            </a:extLst>
          </p:cNvPr>
          <p:cNvPicPr>
            <a:picLocks noGrp="1" noChangeAspect="1"/>
          </p:cNvPicPr>
          <p:nvPr>
            <p:ph sz="half" idx="13"/>
          </p:nvPr>
        </p:nvPicPr>
        <p:blipFill>
          <a:blip r:embed="rId2"/>
          <a:stretch>
            <a:fillRect/>
          </a:stretch>
        </p:blipFill>
        <p:spPr>
          <a:xfrm>
            <a:off x="6380759" y="1499191"/>
            <a:ext cx="5354565" cy="3245242"/>
          </a:xfrm>
          <a:prstGeom prst="rect">
            <a:avLst/>
          </a:prstGeom>
        </p:spPr>
      </p:pic>
    </p:spTree>
    <p:extLst>
      <p:ext uri="{BB962C8B-B14F-4D97-AF65-F5344CB8AC3E}">
        <p14:creationId xmlns:p14="http://schemas.microsoft.com/office/powerpoint/2010/main" val="3625534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4E3-66B0-4626-8D9D-281E3805DFCF}"/>
              </a:ext>
            </a:extLst>
          </p:cNvPr>
          <p:cNvSpPr>
            <a:spLocks noGrp="1"/>
          </p:cNvSpPr>
          <p:nvPr>
            <p:ph type="title"/>
          </p:nvPr>
        </p:nvSpPr>
        <p:spPr/>
        <p:txBody>
          <a:bodyPr/>
          <a:lstStyle/>
          <a:p>
            <a:r>
              <a:rPr lang="et-EE" dirty="0"/>
              <a:t>Suhtumine reaalajas saadavasse infosse</a:t>
            </a:r>
          </a:p>
        </p:txBody>
      </p:sp>
      <p:sp>
        <p:nvSpPr>
          <p:cNvPr id="3" name="Content Placeholder 2">
            <a:extLst>
              <a:ext uri="{FF2B5EF4-FFF2-40B4-BE49-F238E27FC236}">
                <a16:creationId xmlns:a16="http://schemas.microsoft.com/office/drawing/2014/main" id="{F273297D-9615-4EA7-B6EB-72BC84480790}"/>
              </a:ext>
            </a:extLst>
          </p:cNvPr>
          <p:cNvSpPr>
            <a:spLocks noGrp="1"/>
          </p:cNvSpPr>
          <p:nvPr>
            <p:ph sz="half" idx="1"/>
          </p:nvPr>
        </p:nvSpPr>
        <p:spPr/>
        <p:txBody>
          <a:bodyPr/>
          <a:lstStyle/>
          <a:p>
            <a:r>
              <a:rPr lang="et-EE" dirty="0"/>
              <a:t>Küsimus: Kas soovite saada ühissõidukite liikumise kohta infot reaalajas?</a:t>
            </a:r>
          </a:p>
          <a:p>
            <a:r>
              <a:rPr lang="et-EE" dirty="0"/>
              <a:t>Ühissõidukite liikumise kohta soovib saada infot reaalajas 7</a:t>
            </a:r>
            <a:r>
              <a:rPr lang="en-US" dirty="0"/>
              <a:t>4</a:t>
            </a:r>
            <a:r>
              <a:rPr lang="et-EE" dirty="0"/>
              <a:t>% ning</a:t>
            </a:r>
            <a:r>
              <a:rPr lang="en-US" dirty="0"/>
              <a:t> 16</a:t>
            </a:r>
            <a:r>
              <a:rPr lang="et-EE" dirty="0"/>
              <a:t>% ei pea seda oluliseks. Vastata ei oska </a:t>
            </a:r>
            <a:r>
              <a:rPr lang="en-US" dirty="0"/>
              <a:t>10</a:t>
            </a:r>
            <a:r>
              <a:rPr lang="et-EE" dirty="0"/>
              <a:t>%. Seega on toodud uuendus sõitjatele oluline, kuigi eelmise uuringuga võrreldes on tulemus veidi vähenenud – tollal vastas jaatavalt </a:t>
            </a:r>
            <a:r>
              <a:rPr lang="en-US" dirty="0"/>
              <a:t>79</a:t>
            </a:r>
            <a:r>
              <a:rPr lang="et-EE" dirty="0"/>
              <a:t>%.</a:t>
            </a:r>
          </a:p>
        </p:txBody>
      </p:sp>
      <p:sp>
        <p:nvSpPr>
          <p:cNvPr id="5" name="Subtitle 4">
            <a:extLst>
              <a:ext uri="{FF2B5EF4-FFF2-40B4-BE49-F238E27FC236}">
                <a16:creationId xmlns:a16="http://schemas.microsoft.com/office/drawing/2014/main" id="{1C5AD350-85C1-4731-BE56-A28FAD4A9131}"/>
              </a:ext>
            </a:extLst>
          </p:cNvPr>
          <p:cNvSpPr>
            <a:spLocks noGrp="1"/>
          </p:cNvSpPr>
          <p:nvPr>
            <p:ph type="subTitle" idx="14"/>
          </p:nvPr>
        </p:nvSpPr>
        <p:spPr/>
        <p:txBody>
          <a:bodyPr/>
          <a:lstStyle/>
          <a:p>
            <a:r>
              <a:rPr lang="et-EE" dirty="0"/>
              <a:t>N=3</a:t>
            </a:r>
            <a:r>
              <a:rPr lang="en-US" dirty="0"/>
              <a:t>88</a:t>
            </a:r>
            <a:r>
              <a:rPr lang="et-EE" dirty="0"/>
              <a:t>, kes kasutab ühistransporti</a:t>
            </a:r>
          </a:p>
          <a:p>
            <a:endParaRPr lang="et-EE" dirty="0"/>
          </a:p>
        </p:txBody>
      </p:sp>
      <p:pic>
        <p:nvPicPr>
          <p:cNvPr id="11" name="Content Placeholder 10">
            <a:extLst>
              <a:ext uri="{FF2B5EF4-FFF2-40B4-BE49-F238E27FC236}">
                <a16:creationId xmlns:a16="http://schemas.microsoft.com/office/drawing/2014/main" id="{E887BF52-81DE-4320-AC60-CB86625DC8C1}"/>
              </a:ext>
            </a:extLst>
          </p:cNvPr>
          <p:cNvPicPr>
            <a:picLocks noGrp="1" noChangeAspect="1"/>
          </p:cNvPicPr>
          <p:nvPr>
            <p:ph sz="half" idx="13"/>
          </p:nvPr>
        </p:nvPicPr>
        <p:blipFill>
          <a:blip r:embed="rId2"/>
          <a:stretch>
            <a:fillRect/>
          </a:stretch>
        </p:blipFill>
        <p:spPr>
          <a:xfrm>
            <a:off x="6335398" y="1562471"/>
            <a:ext cx="5018402" cy="3022812"/>
          </a:xfrm>
          <a:prstGeom prst="rect">
            <a:avLst/>
          </a:prstGeom>
        </p:spPr>
      </p:pic>
    </p:spTree>
    <p:extLst>
      <p:ext uri="{BB962C8B-B14F-4D97-AF65-F5344CB8AC3E}">
        <p14:creationId xmlns:p14="http://schemas.microsoft.com/office/powerpoint/2010/main" val="2335642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12FBB-B04E-4179-84F2-763FFD0C2976}"/>
              </a:ext>
            </a:extLst>
          </p:cNvPr>
          <p:cNvSpPr>
            <a:spLocks noGrp="1"/>
          </p:cNvSpPr>
          <p:nvPr>
            <p:ph type="title"/>
          </p:nvPr>
        </p:nvSpPr>
        <p:spPr/>
        <p:txBody>
          <a:bodyPr/>
          <a:lstStyle/>
          <a:p>
            <a:r>
              <a:rPr lang="et-EE" dirty="0"/>
              <a:t>Liiniinfo viimine telefoniäppi</a:t>
            </a:r>
          </a:p>
        </p:txBody>
      </p:sp>
      <p:sp>
        <p:nvSpPr>
          <p:cNvPr id="3" name="Content Placeholder 2">
            <a:extLst>
              <a:ext uri="{FF2B5EF4-FFF2-40B4-BE49-F238E27FC236}">
                <a16:creationId xmlns:a16="http://schemas.microsoft.com/office/drawing/2014/main" id="{04B8E397-5974-477E-9116-53B627171BFB}"/>
              </a:ext>
            </a:extLst>
          </p:cNvPr>
          <p:cNvSpPr>
            <a:spLocks noGrp="1"/>
          </p:cNvSpPr>
          <p:nvPr>
            <p:ph sz="half" idx="1"/>
          </p:nvPr>
        </p:nvSpPr>
        <p:spPr/>
        <p:txBody>
          <a:bodyPr/>
          <a:lstStyle/>
          <a:p>
            <a:r>
              <a:rPr lang="en-US" dirty="0" err="1"/>
              <a:t>Küsimus</a:t>
            </a:r>
            <a:r>
              <a:rPr lang="en-US" dirty="0"/>
              <a:t>: </a:t>
            </a:r>
            <a:r>
              <a:rPr lang="et-EE" dirty="0"/>
              <a:t>Kuivõrd oluliseks peate ühistranspordi liiniinfo viimist täiendavalt telefoniäppi? Sel juhul saaks näha reaalajas näiteks, kus sõiduk hetkel asub ja kas liinil esineb häireid.</a:t>
            </a:r>
          </a:p>
          <a:p>
            <a:r>
              <a:rPr lang="et-EE" dirty="0"/>
              <a:t>Kokku peab ettepanekut oluliseks 65% ühistranspordikasutajatest, sh 3</a:t>
            </a:r>
            <a:r>
              <a:rPr lang="en-US" dirty="0"/>
              <a:t>4</a:t>
            </a:r>
            <a:r>
              <a:rPr lang="et-EE" dirty="0"/>
              <a:t>% väga oluliseks. 26% seda aga oluliseks ei pea.</a:t>
            </a:r>
            <a:endParaRPr lang="en-US" dirty="0"/>
          </a:p>
          <a:p>
            <a:r>
              <a:rPr lang="et-EE" dirty="0"/>
              <a:t>Võrreldes eelmise uuringuga tulemus muutunud ei ole.</a:t>
            </a:r>
          </a:p>
          <a:p>
            <a:r>
              <a:rPr lang="et-EE" dirty="0"/>
              <a:t>Kõige suuremat huvi näitasid siin üles kahe noorema vanuserühma esindajad.</a:t>
            </a:r>
          </a:p>
        </p:txBody>
      </p:sp>
      <p:sp>
        <p:nvSpPr>
          <p:cNvPr id="5" name="Subtitle 4">
            <a:extLst>
              <a:ext uri="{FF2B5EF4-FFF2-40B4-BE49-F238E27FC236}">
                <a16:creationId xmlns:a16="http://schemas.microsoft.com/office/drawing/2014/main" id="{274D4D5E-8739-49B9-9A32-F10818946E5D}"/>
              </a:ext>
            </a:extLst>
          </p:cNvPr>
          <p:cNvSpPr>
            <a:spLocks noGrp="1"/>
          </p:cNvSpPr>
          <p:nvPr>
            <p:ph type="subTitle" idx="14"/>
          </p:nvPr>
        </p:nvSpPr>
        <p:spPr/>
        <p:txBody>
          <a:bodyPr/>
          <a:lstStyle/>
          <a:p>
            <a:r>
              <a:rPr lang="et-EE" dirty="0"/>
              <a:t>N=3</a:t>
            </a:r>
            <a:r>
              <a:rPr lang="en-US" dirty="0"/>
              <a:t>88</a:t>
            </a:r>
            <a:r>
              <a:rPr lang="et-EE" dirty="0"/>
              <a:t>, kes kasutab ühistransporti</a:t>
            </a:r>
          </a:p>
          <a:p>
            <a:endParaRPr lang="et-EE" dirty="0"/>
          </a:p>
        </p:txBody>
      </p:sp>
      <p:pic>
        <p:nvPicPr>
          <p:cNvPr id="4" name="Picture 3">
            <a:extLst>
              <a:ext uri="{FF2B5EF4-FFF2-40B4-BE49-F238E27FC236}">
                <a16:creationId xmlns:a16="http://schemas.microsoft.com/office/drawing/2014/main" id="{82D42F41-7D40-4645-B5CA-01A7F70EF547}"/>
              </a:ext>
            </a:extLst>
          </p:cNvPr>
          <p:cNvPicPr>
            <a:picLocks noChangeAspect="1"/>
          </p:cNvPicPr>
          <p:nvPr/>
        </p:nvPicPr>
        <p:blipFill>
          <a:blip r:embed="rId2"/>
          <a:stretch>
            <a:fillRect/>
          </a:stretch>
        </p:blipFill>
        <p:spPr>
          <a:xfrm>
            <a:off x="6766041" y="1499191"/>
            <a:ext cx="4587760" cy="2984032"/>
          </a:xfrm>
          <a:prstGeom prst="rect">
            <a:avLst/>
          </a:prstGeom>
        </p:spPr>
      </p:pic>
    </p:spTree>
    <p:extLst>
      <p:ext uri="{BB962C8B-B14F-4D97-AF65-F5344CB8AC3E}">
        <p14:creationId xmlns:p14="http://schemas.microsoft.com/office/powerpoint/2010/main" val="2253824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758D7-FAB7-4AF8-9118-853689EF185B}"/>
              </a:ext>
            </a:extLst>
          </p:cNvPr>
          <p:cNvSpPr>
            <a:spLocks noGrp="1"/>
          </p:cNvSpPr>
          <p:nvPr>
            <p:ph sz="half" idx="1"/>
          </p:nvPr>
        </p:nvSpPr>
        <p:spPr>
          <a:xfrm>
            <a:off x="1302488" y="1514897"/>
            <a:ext cx="10051312" cy="4885901"/>
          </a:xfrm>
        </p:spPr>
        <p:txBody>
          <a:bodyPr/>
          <a:lstStyle/>
          <a:p>
            <a:r>
              <a:rPr lang="et-EE" dirty="0"/>
              <a:t>Ühistranspordi puhul juba aastaid kõige olulisemaks aspektiks peetud sõiduplaanist kinnipidamine osutus tähtsaimaks ka seekord (</a:t>
            </a:r>
            <a:r>
              <a:rPr lang="en-US" dirty="0"/>
              <a:t>83</a:t>
            </a:r>
            <a:r>
              <a:rPr lang="et-EE" dirty="0"/>
              <a:t>% hinnangul). Järgnevad sõiduki puhtus/korrashoid (</a:t>
            </a:r>
            <a:r>
              <a:rPr lang="en-US" dirty="0"/>
              <a:t>72</a:t>
            </a:r>
            <a:r>
              <a:rPr lang="et-EE" dirty="0"/>
              <a:t>%) ja parajad sõiduintervallid (5</a:t>
            </a:r>
            <a:r>
              <a:rPr lang="en-US" dirty="0"/>
              <a:t>4</a:t>
            </a:r>
            <a:r>
              <a:rPr lang="et-EE" dirty="0"/>
              <a:t>%). Kõige vähemoluliseks osutus seekord juhi käitumine (slaid 27).</a:t>
            </a:r>
          </a:p>
          <a:p>
            <a:r>
              <a:rPr lang="et-EE" dirty="0"/>
              <a:t>Võrreldes eelmise uuringuga tähtsustavad ühistranspordi kasutajad seekord rohkem sõiduki sisekliimat (sh ventilatsiooni), sõiduplaani püsivust ja peatuste asukohti.</a:t>
            </a:r>
          </a:p>
        </p:txBody>
      </p:sp>
      <p:sp>
        <p:nvSpPr>
          <p:cNvPr id="3" name="Title 2">
            <a:extLst>
              <a:ext uri="{FF2B5EF4-FFF2-40B4-BE49-F238E27FC236}">
                <a16:creationId xmlns:a16="http://schemas.microsoft.com/office/drawing/2014/main" id="{D1F2EDCE-0E0B-4BB7-9BE4-2E4EA1F1F2B3}"/>
              </a:ext>
            </a:extLst>
          </p:cNvPr>
          <p:cNvSpPr>
            <a:spLocks noGrp="1"/>
          </p:cNvSpPr>
          <p:nvPr>
            <p:ph type="title"/>
          </p:nvPr>
        </p:nvSpPr>
        <p:spPr/>
        <p:txBody>
          <a:bodyPr/>
          <a:lstStyle/>
          <a:p>
            <a:r>
              <a:rPr lang="et-EE" dirty="0"/>
              <a:t>Olulisemad tegurid ühistranspordis</a:t>
            </a:r>
          </a:p>
        </p:txBody>
      </p:sp>
    </p:spTree>
    <p:extLst>
      <p:ext uri="{BB962C8B-B14F-4D97-AF65-F5344CB8AC3E}">
        <p14:creationId xmlns:p14="http://schemas.microsoft.com/office/powerpoint/2010/main" val="969451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4E3-66B0-4626-8D9D-281E3805DFCF}"/>
              </a:ext>
            </a:extLst>
          </p:cNvPr>
          <p:cNvSpPr>
            <a:spLocks noGrp="1"/>
          </p:cNvSpPr>
          <p:nvPr>
            <p:ph type="title"/>
          </p:nvPr>
        </p:nvSpPr>
        <p:spPr/>
        <p:txBody>
          <a:bodyPr/>
          <a:lstStyle/>
          <a:p>
            <a:r>
              <a:rPr lang="et-EE" dirty="0"/>
              <a:t>Olulisemad tegurid ühistranspordis</a:t>
            </a:r>
          </a:p>
        </p:txBody>
      </p:sp>
      <p:sp>
        <p:nvSpPr>
          <p:cNvPr id="5" name="Subtitle 4">
            <a:extLst>
              <a:ext uri="{FF2B5EF4-FFF2-40B4-BE49-F238E27FC236}">
                <a16:creationId xmlns:a16="http://schemas.microsoft.com/office/drawing/2014/main" id="{1C5AD350-85C1-4731-BE56-A28FAD4A9131}"/>
              </a:ext>
            </a:extLst>
          </p:cNvPr>
          <p:cNvSpPr>
            <a:spLocks noGrp="1"/>
          </p:cNvSpPr>
          <p:nvPr>
            <p:ph type="subTitle" idx="14"/>
          </p:nvPr>
        </p:nvSpPr>
        <p:spPr/>
        <p:txBody>
          <a:bodyPr/>
          <a:lstStyle/>
          <a:p>
            <a:r>
              <a:rPr lang="et-EE" dirty="0"/>
              <a:t>N=3</a:t>
            </a:r>
            <a:r>
              <a:rPr lang="en-US" dirty="0"/>
              <a:t>88</a:t>
            </a:r>
            <a:r>
              <a:rPr lang="et-EE" dirty="0"/>
              <a:t>, kes kasutab ühistransporti</a:t>
            </a:r>
          </a:p>
          <a:p>
            <a:endParaRPr lang="et-EE" dirty="0"/>
          </a:p>
        </p:txBody>
      </p:sp>
      <p:pic>
        <p:nvPicPr>
          <p:cNvPr id="9" name="Content Placeholder 8">
            <a:extLst>
              <a:ext uri="{FF2B5EF4-FFF2-40B4-BE49-F238E27FC236}">
                <a16:creationId xmlns:a16="http://schemas.microsoft.com/office/drawing/2014/main" id="{FCCF3D03-2C0C-47D4-B7EE-8A1C831C83D3}"/>
              </a:ext>
            </a:extLst>
          </p:cNvPr>
          <p:cNvPicPr>
            <a:picLocks noGrp="1" noChangeAspect="1"/>
          </p:cNvPicPr>
          <p:nvPr>
            <p:ph sz="half" idx="1"/>
          </p:nvPr>
        </p:nvPicPr>
        <p:blipFill>
          <a:blip r:embed="rId2"/>
          <a:stretch>
            <a:fillRect/>
          </a:stretch>
        </p:blipFill>
        <p:spPr>
          <a:xfrm>
            <a:off x="760211" y="1792923"/>
            <a:ext cx="4860925" cy="4475232"/>
          </a:xfrm>
          <a:prstGeom prst="rect">
            <a:avLst/>
          </a:prstGeom>
        </p:spPr>
      </p:pic>
      <p:pic>
        <p:nvPicPr>
          <p:cNvPr id="16" name="Content Placeholder 15">
            <a:extLst>
              <a:ext uri="{FF2B5EF4-FFF2-40B4-BE49-F238E27FC236}">
                <a16:creationId xmlns:a16="http://schemas.microsoft.com/office/drawing/2014/main" id="{717B186D-268C-48CB-8DEB-F85CC9258AED}"/>
              </a:ext>
            </a:extLst>
          </p:cNvPr>
          <p:cNvPicPr>
            <a:picLocks noGrp="1" noChangeAspect="1"/>
          </p:cNvPicPr>
          <p:nvPr>
            <p:ph sz="half" idx="13"/>
          </p:nvPr>
        </p:nvPicPr>
        <p:blipFill>
          <a:blip r:embed="rId3"/>
          <a:stretch>
            <a:fillRect/>
          </a:stretch>
        </p:blipFill>
        <p:spPr>
          <a:xfrm>
            <a:off x="6328144" y="1677880"/>
            <a:ext cx="5248659" cy="4590275"/>
          </a:xfrm>
          <a:prstGeom prst="rect">
            <a:avLst/>
          </a:prstGeom>
        </p:spPr>
      </p:pic>
    </p:spTree>
    <p:extLst>
      <p:ext uri="{BB962C8B-B14F-4D97-AF65-F5344CB8AC3E}">
        <p14:creationId xmlns:p14="http://schemas.microsoft.com/office/powerpoint/2010/main" val="164184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4E3-66B0-4626-8D9D-281E3805DFCF}"/>
              </a:ext>
            </a:extLst>
          </p:cNvPr>
          <p:cNvSpPr>
            <a:spLocks noGrp="1"/>
          </p:cNvSpPr>
          <p:nvPr>
            <p:ph type="title"/>
          </p:nvPr>
        </p:nvSpPr>
        <p:spPr/>
        <p:txBody>
          <a:bodyPr/>
          <a:lstStyle/>
          <a:p>
            <a:r>
              <a:rPr lang="et-EE" dirty="0"/>
              <a:t>Keskmine hinnang ühistranspordiliikidele</a:t>
            </a:r>
          </a:p>
        </p:txBody>
      </p:sp>
      <p:sp>
        <p:nvSpPr>
          <p:cNvPr id="5" name="Subtitle 4">
            <a:extLst>
              <a:ext uri="{FF2B5EF4-FFF2-40B4-BE49-F238E27FC236}">
                <a16:creationId xmlns:a16="http://schemas.microsoft.com/office/drawing/2014/main" id="{1C5AD350-85C1-4731-BE56-A28FAD4A9131}"/>
              </a:ext>
            </a:extLst>
          </p:cNvPr>
          <p:cNvSpPr>
            <a:spLocks noGrp="1"/>
          </p:cNvSpPr>
          <p:nvPr>
            <p:ph type="subTitle" idx="14"/>
          </p:nvPr>
        </p:nvSpPr>
        <p:spPr/>
        <p:txBody>
          <a:bodyPr/>
          <a:lstStyle/>
          <a:p>
            <a:r>
              <a:rPr lang="et-EE" dirty="0"/>
              <a:t>N=3</a:t>
            </a:r>
            <a:r>
              <a:rPr lang="en-US" dirty="0"/>
              <a:t>88</a:t>
            </a:r>
            <a:r>
              <a:rPr lang="et-EE" dirty="0"/>
              <a:t>, kes kasutab ühistransporti</a:t>
            </a:r>
          </a:p>
          <a:p>
            <a:endParaRPr lang="et-EE" dirty="0"/>
          </a:p>
        </p:txBody>
      </p:sp>
      <p:sp>
        <p:nvSpPr>
          <p:cNvPr id="21" name="Content Placeholder 20">
            <a:extLst>
              <a:ext uri="{FF2B5EF4-FFF2-40B4-BE49-F238E27FC236}">
                <a16:creationId xmlns:a16="http://schemas.microsoft.com/office/drawing/2014/main" id="{74F476B8-CAA1-46A9-8C9B-ABBE37D145CC}"/>
              </a:ext>
            </a:extLst>
          </p:cNvPr>
          <p:cNvSpPr>
            <a:spLocks noGrp="1"/>
          </p:cNvSpPr>
          <p:nvPr>
            <p:ph sz="half" idx="13"/>
          </p:nvPr>
        </p:nvSpPr>
        <p:spPr>
          <a:xfrm>
            <a:off x="6609210" y="1515777"/>
            <a:ext cx="4860000" cy="4885901"/>
          </a:xfrm>
        </p:spPr>
        <p:txBody>
          <a:bodyPr/>
          <a:lstStyle/>
          <a:p>
            <a:r>
              <a:rPr lang="et-EE" dirty="0"/>
              <a:t>Rahulolu erinevate transpordiliikidega on jätkuvalt kõrgel tasemel ning </a:t>
            </a:r>
            <a:r>
              <a:rPr lang="en-US" dirty="0" err="1"/>
              <a:t>parim</a:t>
            </a:r>
            <a:r>
              <a:rPr lang="en-US" dirty="0"/>
              <a:t> </a:t>
            </a:r>
            <a:r>
              <a:rPr lang="en-US" dirty="0" err="1"/>
              <a:t>tulemus</a:t>
            </a:r>
            <a:r>
              <a:rPr lang="en-US" dirty="0"/>
              <a:t> on </a:t>
            </a:r>
            <a:r>
              <a:rPr lang="en-US" dirty="0" err="1"/>
              <a:t>seekord</a:t>
            </a:r>
            <a:r>
              <a:rPr lang="en-US" dirty="0"/>
              <a:t> </a:t>
            </a:r>
            <a:r>
              <a:rPr lang="en-US" dirty="0" err="1"/>
              <a:t>võrdselt</a:t>
            </a:r>
            <a:r>
              <a:rPr lang="en-US" dirty="0"/>
              <a:t> </a:t>
            </a:r>
            <a:r>
              <a:rPr lang="en-US" dirty="0" err="1"/>
              <a:t>bussil</a:t>
            </a:r>
            <a:r>
              <a:rPr lang="en-US" dirty="0"/>
              <a:t> ja </a:t>
            </a:r>
            <a:r>
              <a:rPr lang="en-US" dirty="0" err="1"/>
              <a:t>trammil</a:t>
            </a:r>
            <a:r>
              <a:rPr lang="en-US" dirty="0"/>
              <a:t> - b</a:t>
            </a:r>
            <a:r>
              <a:rPr lang="et-EE" dirty="0"/>
              <a:t>ussidega on rahul 88%</a:t>
            </a:r>
            <a:r>
              <a:rPr lang="en-US" dirty="0"/>
              <a:t>, </a:t>
            </a:r>
            <a:r>
              <a:rPr lang="en-US" dirty="0" err="1"/>
              <a:t>trammidega</a:t>
            </a:r>
            <a:r>
              <a:rPr lang="en-US" dirty="0"/>
              <a:t> </a:t>
            </a:r>
            <a:r>
              <a:rPr lang="et-EE" dirty="0"/>
              <a:t>86% ning trollidega 66%</a:t>
            </a:r>
            <a:r>
              <a:rPr lang="en-US" dirty="0"/>
              <a:t> </a:t>
            </a:r>
            <a:r>
              <a:rPr lang="en-US" dirty="0" err="1"/>
              <a:t>kasutajatest</a:t>
            </a:r>
            <a:r>
              <a:rPr lang="en-US" dirty="0"/>
              <a:t>.</a:t>
            </a:r>
            <a:r>
              <a:rPr lang="et-EE" dirty="0"/>
              <a:t> </a:t>
            </a:r>
          </a:p>
          <a:p>
            <a:r>
              <a:rPr lang="et-EE" dirty="0"/>
              <a:t>Keskmised </a:t>
            </a:r>
            <a:r>
              <a:rPr lang="et-EE" dirty="0" err="1"/>
              <a:t>üldhinded</a:t>
            </a:r>
            <a:r>
              <a:rPr lang="et-EE" dirty="0"/>
              <a:t> skaalal 1-5 kujunesid järgmiselt: tramm 4,44, buss 4,29 ja troll 4,03.</a:t>
            </a:r>
          </a:p>
          <a:p>
            <a:r>
              <a:rPr lang="et-EE" dirty="0"/>
              <a:t>Eelmisel aastal olid keskmised hinded trammil 4,36,  bussil 4,1 ja trollil 3,94. Seega on kõik näitajad paranenud. (slaid 29). </a:t>
            </a:r>
          </a:p>
          <a:p>
            <a:r>
              <a:rPr lang="et-EE" dirty="0"/>
              <a:t>Busside puhul andsid keskmisest kõrgemaid hinnanguid Haabersti ja Põhja-Tallinna elanikud, trammide puhul Kesklinna ning trollide puhul Mustamäe elanikud.</a:t>
            </a:r>
          </a:p>
        </p:txBody>
      </p:sp>
      <p:pic>
        <p:nvPicPr>
          <p:cNvPr id="10" name="Content Placeholder 9">
            <a:extLst>
              <a:ext uri="{FF2B5EF4-FFF2-40B4-BE49-F238E27FC236}">
                <a16:creationId xmlns:a16="http://schemas.microsoft.com/office/drawing/2014/main" id="{43AFAB92-E92B-4DBB-A781-145C32A7625F}"/>
              </a:ext>
            </a:extLst>
          </p:cNvPr>
          <p:cNvPicPr>
            <a:picLocks noGrp="1" noChangeAspect="1"/>
          </p:cNvPicPr>
          <p:nvPr>
            <p:ph sz="half" idx="1"/>
          </p:nvPr>
        </p:nvPicPr>
        <p:blipFill>
          <a:blip r:embed="rId2"/>
          <a:stretch>
            <a:fillRect/>
          </a:stretch>
        </p:blipFill>
        <p:spPr>
          <a:xfrm>
            <a:off x="722790" y="2087079"/>
            <a:ext cx="5562111" cy="2302206"/>
          </a:xfrm>
          <a:prstGeom prst="rect">
            <a:avLst/>
          </a:prstGeom>
        </p:spPr>
      </p:pic>
    </p:spTree>
    <p:extLst>
      <p:ext uri="{BB962C8B-B14F-4D97-AF65-F5344CB8AC3E}">
        <p14:creationId xmlns:p14="http://schemas.microsoft.com/office/powerpoint/2010/main" val="3949082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18E0F7-174F-4282-A1DF-3FD8DDA468E1}"/>
              </a:ext>
            </a:extLst>
          </p:cNvPr>
          <p:cNvSpPr>
            <a:spLocks noGrp="1"/>
          </p:cNvSpPr>
          <p:nvPr>
            <p:ph type="title"/>
          </p:nvPr>
        </p:nvSpPr>
        <p:spPr/>
        <p:txBody>
          <a:bodyPr/>
          <a:lstStyle/>
          <a:p>
            <a:r>
              <a:rPr lang="et-EE" dirty="0"/>
              <a:t>Keskmine hinnang ühistranspordiliikidele 2000-202</a:t>
            </a:r>
            <a:r>
              <a:rPr lang="en-US" dirty="0"/>
              <a:t>1</a:t>
            </a:r>
            <a:endParaRPr lang="et-EE" dirty="0"/>
          </a:p>
        </p:txBody>
      </p:sp>
      <p:sp>
        <p:nvSpPr>
          <p:cNvPr id="4" name="Subtitle 3">
            <a:extLst>
              <a:ext uri="{FF2B5EF4-FFF2-40B4-BE49-F238E27FC236}">
                <a16:creationId xmlns:a16="http://schemas.microsoft.com/office/drawing/2014/main" id="{27453104-27C5-4101-BB6F-B174FF502339}"/>
              </a:ext>
            </a:extLst>
          </p:cNvPr>
          <p:cNvSpPr>
            <a:spLocks noGrp="1"/>
          </p:cNvSpPr>
          <p:nvPr>
            <p:ph type="subTitle" idx="14"/>
          </p:nvPr>
        </p:nvSpPr>
        <p:spPr/>
        <p:txBody>
          <a:bodyPr/>
          <a:lstStyle/>
          <a:p>
            <a:r>
              <a:rPr lang="et-EE" dirty="0"/>
              <a:t>N=</a:t>
            </a:r>
            <a:r>
              <a:rPr lang="en-US" dirty="0"/>
              <a:t>388</a:t>
            </a:r>
            <a:r>
              <a:rPr lang="et-EE" dirty="0"/>
              <a:t>, kes kasutab ühistransporti</a:t>
            </a:r>
          </a:p>
          <a:p>
            <a:endParaRPr lang="et-EE" dirty="0"/>
          </a:p>
        </p:txBody>
      </p:sp>
      <p:pic>
        <p:nvPicPr>
          <p:cNvPr id="10" name="Content Placeholder 9">
            <a:extLst>
              <a:ext uri="{FF2B5EF4-FFF2-40B4-BE49-F238E27FC236}">
                <a16:creationId xmlns:a16="http://schemas.microsoft.com/office/drawing/2014/main" id="{C5D28BE5-0FC5-4F9E-92A3-18341658A5D0}"/>
              </a:ext>
            </a:extLst>
          </p:cNvPr>
          <p:cNvPicPr>
            <a:picLocks noGrp="1" noChangeAspect="1"/>
          </p:cNvPicPr>
          <p:nvPr>
            <p:ph sz="half" idx="1"/>
          </p:nvPr>
        </p:nvPicPr>
        <p:blipFill>
          <a:blip r:embed="rId2"/>
          <a:stretch>
            <a:fillRect/>
          </a:stretch>
        </p:blipFill>
        <p:spPr>
          <a:xfrm>
            <a:off x="792824" y="1953087"/>
            <a:ext cx="10241063" cy="3679553"/>
          </a:xfrm>
          <a:prstGeom prst="rect">
            <a:avLst/>
          </a:prstGeom>
        </p:spPr>
      </p:pic>
    </p:spTree>
    <p:extLst>
      <p:ext uri="{BB962C8B-B14F-4D97-AF65-F5344CB8AC3E}">
        <p14:creationId xmlns:p14="http://schemas.microsoft.com/office/powerpoint/2010/main" val="2541150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2245-64CE-4BE6-896C-BB4C697C726C}"/>
              </a:ext>
            </a:extLst>
          </p:cNvPr>
          <p:cNvSpPr>
            <a:spLocks noGrp="1"/>
          </p:cNvSpPr>
          <p:nvPr>
            <p:ph type="title"/>
          </p:nvPr>
        </p:nvSpPr>
        <p:spPr/>
        <p:txBody>
          <a:bodyPr/>
          <a:lstStyle/>
          <a:p>
            <a:r>
              <a:rPr lang="et-EE" dirty="0"/>
              <a:t>Vastajate struktuur (kaalutud), %</a:t>
            </a:r>
          </a:p>
        </p:txBody>
      </p:sp>
      <p:sp>
        <p:nvSpPr>
          <p:cNvPr id="5" name="Subtitle 4">
            <a:extLst>
              <a:ext uri="{FF2B5EF4-FFF2-40B4-BE49-F238E27FC236}">
                <a16:creationId xmlns:a16="http://schemas.microsoft.com/office/drawing/2014/main" id="{96457D0E-2249-40FD-96D9-CF470C15D374}"/>
              </a:ext>
            </a:extLst>
          </p:cNvPr>
          <p:cNvSpPr>
            <a:spLocks noGrp="1"/>
          </p:cNvSpPr>
          <p:nvPr>
            <p:ph type="subTitle" idx="14"/>
          </p:nvPr>
        </p:nvSpPr>
        <p:spPr/>
        <p:txBody>
          <a:bodyPr/>
          <a:lstStyle/>
          <a:p>
            <a:r>
              <a:rPr lang="et-EE" dirty="0"/>
              <a:t>N=</a:t>
            </a:r>
            <a:r>
              <a:rPr lang="en-US" dirty="0"/>
              <a:t>509</a:t>
            </a:r>
            <a:r>
              <a:rPr lang="et-EE" dirty="0"/>
              <a:t>, kõik vastajad</a:t>
            </a:r>
          </a:p>
        </p:txBody>
      </p:sp>
      <p:pic>
        <p:nvPicPr>
          <p:cNvPr id="22" name="Content Placeholder 21">
            <a:extLst>
              <a:ext uri="{FF2B5EF4-FFF2-40B4-BE49-F238E27FC236}">
                <a16:creationId xmlns:a16="http://schemas.microsoft.com/office/drawing/2014/main" id="{860516C9-8706-471A-B808-D007C1AEC8E2}"/>
              </a:ext>
            </a:extLst>
          </p:cNvPr>
          <p:cNvPicPr>
            <a:picLocks noGrp="1" noChangeAspect="1"/>
          </p:cNvPicPr>
          <p:nvPr>
            <p:ph sz="half" idx="13"/>
          </p:nvPr>
        </p:nvPicPr>
        <p:blipFill>
          <a:blip r:embed="rId2"/>
          <a:stretch>
            <a:fillRect/>
          </a:stretch>
        </p:blipFill>
        <p:spPr>
          <a:xfrm>
            <a:off x="6542843" y="878124"/>
            <a:ext cx="4900474" cy="5842575"/>
          </a:xfrm>
          <a:prstGeom prst="rect">
            <a:avLst/>
          </a:prstGeom>
        </p:spPr>
      </p:pic>
    </p:spTree>
    <p:extLst>
      <p:ext uri="{BB962C8B-B14F-4D97-AF65-F5344CB8AC3E}">
        <p14:creationId xmlns:p14="http://schemas.microsoft.com/office/powerpoint/2010/main" val="3379071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758D7-FAB7-4AF8-9118-853689EF185B}"/>
              </a:ext>
            </a:extLst>
          </p:cNvPr>
          <p:cNvSpPr>
            <a:spLocks noGrp="1"/>
          </p:cNvSpPr>
          <p:nvPr>
            <p:ph sz="half" idx="1"/>
          </p:nvPr>
        </p:nvSpPr>
        <p:spPr>
          <a:xfrm>
            <a:off x="1302488" y="1514897"/>
            <a:ext cx="10051312" cy="4885901"/>
          </a:xfrm>
        </p:spPr>
        <p:txBody>
          <a:bodyPr/>
          <a:lstStyle/>
          <a:p>
            <a:r>
              <a:rPr lang="et-EE" dirty="0"/>
              <a:t>Järgnevalt hindasid vastajad busside, trammide ja trollide teenust erinevate töölõikude lõikes.</a:t>
            </a:r>
          </a:p>
          <a:p>
            <a:r>
              <a:rPr lang="et-EE" dirty="0"/>
              <a:t>Kõige kõrgemalt hinnati </a:t>
            </a:r>
            <a:r>
              <a:rPr lang="et-EE" b="1" dirty="0"/>
              <a:t>busside puhul </a:t>
            </a:r>
            <a:r>
              <a:rPr lang="et-EE" dirty="0"/>
              <a:t>ka seekord peatuste teatamist, info kättesaadavust ja sõiduplaani stabiilsust. Toodud tegureid hindas hindega 4 või 5 vähemalt 79% elanikest. Pingereas viimasele kohale jäi ka sel aastal sõitjate hulk sõidukis, mille keskmine tulemus on ainsana alla 4 palli (slaid 31).</a:t>
            </a:r>
          </a:p>
          <a:p>
            <a:r>
              <a:rPr lang="et-EE" dirty="0"/>
              <a:t>Võrreldes eelmise uuringuga on seekord vastajate hinnangud bussidele paranenud järgmiste tegurite osas: turvalisus sõidukis, mugavus, juhi käitumine, sõiduki sisekliima ja puhtus.</a:t>
            </a:r>
          </a:p>
          <a:p>
            <a:r>
              <a:rPr lang="et-EE" b="1" dirty="0"/>
              <a:t>Ka Trammi puhul </a:t>
            </a:r>
            <a:r>
              <a:rPr lang="et-EE" dirty="0"/>
              <a:t>pälvis kõrgemaid hinnanguid peatuste teatamine, info kättesaadavus ja sõiduplaani stabiilsus. Silma paistab, et bussidega võrreldes sagedamini anti siin hinnet „väga hea“ ning ka skaala keskmised hinded on seega kõrgemad. Ka trammi puhul on kõige madalamalt hinnatud tegur sõitjate hulk sõidukis, kuigi keskmine hinne sellele on kõrgem, kui bussidel – 4.2 (slaid 32).</a:t>
            </a:r>
          </a:p>
          <a:p>
            <a:r>
              <a:rPr lang="et-EE" dirty="0"/>
              <a:t>Võrreldes eelmise aastaga on kõik hinnangud trammidele ka seekord samal tasemel.</a:t>
            </a:r>
          </a:p>
          <a:p>
            <a:r>
              <a:rPr lang="et-EE" b="1" dirty="0"/>
              <a:t>Trollide puhul </a:t>
            </a:r>
            <a:r>
              <a:rPr lang="et-EE" dirty="0"/>
              <a:t>ollakse väga hästi rahul info kättesaadavuse, peatuste teatamise ja juhi käitumisega, mis pälvisid seekord kõige kõrgemad hinnangud. Madalamalt hinnati siin sõitjate hulka, millega on rahulolematu 5% (slaid 33).</a:t>
            </a:r>
          </a:p>
          <a:p>
            <a:r>
              <a:rPr lang="et-EE" dirty="0"/>
              <a:t>Võrreldes eelmise aastaga on ka trollide puhul keskmised hinnangud jäänud samale tasemele, toimunud on minimaalsed muutused, mis ei ole olulised.</a:t>
            </a:r>
          </a:p>
        </p:txBody>
      </p:sp>
      <p:sp>
        <p:nvSpPr>
          <p:cNvPr id="3" name="Title 2">
            <a:extLst>
              <a:ext uri="{FF2B5EF4-FFF2-40B4-BE49-F238E27FC236}">
                <a16:creationId xmlns:a16="http://schemas.microsoft.com/office/drawing/2014/main" id="{D1F2EDCE-0E0B-4BB7-9BE4-2E4EA1F1F2B3}"/>
              </a:ext>
            </a:extLst>
          </p:cNvPr>
          <p:cNvSpPr>
            <a:spLocks noGrp="1"/>
          </p:cNvSpPr>
          <p:nvPr>
            <p:ph type="title"/>
          </p:nvPr>
        </p:nvSpPr>
        <p:spPr/>
        <p:txBody>
          <a:bodyPr/>
          <a:lstStyle/>
          <a:p>
            <a:r>
              <a:rPr lang="et-EE" dirty="0"/>
              <a:t>Rahulolu busside, trammide ja trollidega</a:t>
            </a:r>
          </a:p>
        </p:txBody>
      </p:sp>
    </p:spTree>
    <p:extLst>
      <p:ext uri="{BB962C8B-B14F-4D97-AF65-F5344CB8AC3E}">
        <p14:creationId xmlns:p14="http://schemas.microsoft.com/office/powerpoint/2010/main" val="2870861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4E3-66B0-4626-8D9D-281E3805DFCF}"/>
              </a:ext>
            </a:extLst>
          </p:cNvPr>
          <p:cNvSpPr>
            <a:spLocks noGrp="1"/>
          </p:cNvSpPr>
          <p:nvPr>
            <p:ph type="title"/>
          </p:nvPr>
        </p:nvSpPr>
        <p:spPr/>
        <p:txBody>
          <a:bodyPr/>
          <a:lstStyle/>
          <a:p>
            <a:r>
              <a:rPr lang="et-EE" dirty="0"/>
              <a:t>Rahulolu bussidega </a:t>
            </a:r>
          </a:p>
        </p:txBody>
      </p:sp>
      <p:sp>
        <p:nvSpPr>
          <p:cNvPr id="5" name="Subtitle 4">
            <a:extLst>
              <a:ext uri="{FF2B5EF4-FFF2-40B4-BE49-F238E27FC236}">
                <a16:creationId xmlns:a16="http://schemas.microsoft.com/office/drawing/2014/main" id="{1C5AD350-85C1-4731-BE56-A28FAD4A9131}"/>
              </a:ext>
            </a:extLst>
          </p:cNvPr>
          <p:cNvSpPr>
            <a:spLocks noGrp="1"/>
          </p:cNvSpPr>
          <p:nvPr>
            <p:ph type="subTitle" idx="14"/>
          </p:nvPr>
        </p:nvSpPr>
        <p:spPr/>
        <p:txBody>
          <a:bodyPr/>
          <a:lstStyle/>
          <a:p>
            <a:r>
              <a:rPr lang="et-EE" dirty="0"/>
              <a:t>N=3</a:t>
            </a:r>
            <a:r>
              <a:rPr lang="en-US" dirty="0"/>
              <a:t>76</a:t>
            </a:r>
            <a:r>
              <a:rPr lang="et-EE" dirty="0"/>
              <a:t>, kes kasutab busse</a:t>
            </a:r>
          </a:p>
          <a:p>
            <a:endParaRPr lang="et-EE" dirty="0"/>
          </a:p>
        </p:txBody>
      </p:sp>
      <p:pic>
        <p:nvPicPr>
          <p:cNvPr id="9" name="Content Placeholder 8">
            <a:extLst>
              <a:ext uri="{FF2B5EF4-FFF2-40B4-BE49-F238E27FC236}">
                <a16:creationId xmlns:a16="http://schemas.microsoft.com/office/drawing/2014/main" id="{A2A42B43-F6F1-42F4-A3D3-43838ACD0509}"/>
              </a:ext>
            </a:extLst>
          </p:cNvPr>
          <p:cNvPicPr>
            <a:picLocks noGrp="1" noChangeAspect="1"/>
          </p:cNvPicPr>
          <p:nvPr>
            <p:ph sz="half" idx="1"/>
          </p:nvPr>
        </p:nvPicPr>
        <p:blipFill>
          <a:blip r:embed="rId2"/>
          <a:stretch>
            <a:fillRect/>
          </a:stretch>
        </p:blipFill>
        <p:spPr>
          <a:xfrm>
            <a:off x="690992" y="1601516"/>
            <a:ext cx="5405008" cy="4799282"/>
          </a:xfrm>
          <a:prstGeom prst="rect">
            <a:avLst/>
          </a:prstGeom>
        </p:spPr>
      </p:pic>
      <p:pic>
        <p:nvPicPr>
          <p:cNvPr id="16" name="Content Placeholder 15">
            <a:extLst>
              <a:ext uri="{FF2B5EF4-FFF2-40B4-BE49-F238E27FC236}">
                <a16:creationId xmlns:a16="http://schemas.microsoft.com/office/drawing/2014/main" id="{1CAD4D31-7607-4DF2-A664-76164A239A9C}"/>
              </a:ext>
            </a:extLst>
          </p:cNvPr>
          <p:cNvPicPr>
            <a:picLocks noGrp="1" noChangeAspect="1"/>
          </p:cNvPicPr>
          <p:nvPr>
            <p:ph sz="half" idx="13"/>
          </p:nvPr>
        </p:nvPicPr>
        <p:blipFill>
          <a:blip r:embed="rId3"/>
          <a:stretch>
            <a:fillRect/>
          </a:stretch>
        </p:blipFill>
        <p:spPr>
          <a:xfrm>
            <a:off x="6494463" y="1716590"/>
            <a:ext cx="5240343" cy="4799282"/>
          </a:xfrm>
          <a:prstGeom prst="rect">
            <a:avLst/>
          </a:prstGeom>
        </p:spPr>
      </p:pic>
    </p:spTree>
    <p:extLst>
      <p:ext uri="{BB962C8B-B14F-4D97-AF65-F5344CB8AC3E}">
        <p14:creationId xmlns:p14="http://schemas.microsoft.com/office/powerpoint/2010/main" val="909429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4E3-66B0-4626-8D9D-281E3805DFCF}"/>
              </a:ext>
            </a:extLst>
          </p:cNvPr>
          <p:cNvSpPr>
            <a:spLocks noGrp="1"/>
          </p:cNvSpPr>
          <p:nvPr>
            <p:ph type="title"/>
          </p:nvPr>
        </p:nvSpPr>
        <p:spPr/>
        <p:txBody>
          <a:bodyPr/>
          <a:lstStyle/>
          <a:p>
            <a:r>
              <a:rPr lang="et-EE" dirty="0"/>
              <a:t>Rahulolu trammidega </a:t>
            </a:r>
          </a:p>
        </p:txBody>
      </p:sp>
      <p:sp>
        <p:nvSpPr>
          <p:cNvPr id="5" name="Subtitle 4">
            <a:extLst>
              <a:ext uri="{FF2B5EF4-FFF2-40B4-BE49-F238E27FC236}">
                <a16:creationId xmlns:a16="http://schemas.microsoft.com/office/drawing/2014/main" id="{1C5AD350-85C1-4731-BE56-A28FAD4A9131}"/>
              </a:ext>
            </a:extLst>
          </p:cNvPr>
          <p:cNvSpPr>
            <a:spLocks noGrp="1"/>
          </p:cNvSpPr>
          <p:nvPr>
            <p:ph type="subTitle" idx="14"/>
          </p:nvPr>
        </p:nvSpPr>
        <p:spPr/>
        <p:txBody>
          <a:bodyPr/>
          <a:lstStyle/>
          <a:p>
            <a:r>
              <a:rPr lang="et-EE" dirty="0"/>
              <a:t>N=2</a:t>
            </a:r>
            <a:r>
              <a:rPr lang="en-US" dirty="0"/>
              <a:t>86</a:t>
            </a:r>
            <a:r>
              <a:rPr lang="et-EE" dirty="0"/>
              <a:t>, kes kasutab trammi</a:t>
            </a:r>
          </a:p>
          <a:p>
            <a:endParaRPr lang="et-EE" dirty="0"/>
          </a:p>
        </p:txBody>
      </p:sp>
      <p:pic>
        <p:nvPicPr>
          <p:cNvPr id="9" name="Content Placeholder 8">
            <a:extLst>
              <a:ext uri="{FF2B5EF4-FFF2-40B4-BE49-F238E27FC236}">
                <a16:creationId xmlns:a16="http://schemas.microsoft.com/office/drawing/2014/main" id="{26328EED-E2AF-43F0-96EE-BDC1028D3BB1}"/>
              </a:ext>
            </a:extLst>
          </p:cNvPr>
          <p:cNvPicPr>
            <a:picLocks noGrp="1" noChangeAspect="1"/>
          </p:cNvPicPr>
          <p:nvPr>
            <p:ph sz="half" idx="1"/>
          </p:nvPr>
        </p:nvPicPr>
        <p:blipFill>
          <a:blip r:embed="rId2"/>
          <a:stretch>
            <a:fillRect/>
          </a:stretch>
        </p:blipFill>
        <p:spPr>
          <a:xfrm>
            <a:off x="836613" y="1722541"/>
            <a:ext cx="5267257" cy="4545094"/>
          </a:xfrm>
          <a:prstGeom prst="rect">
            <a:avLst/>
          </a:prstGeom>
        </p:spPr>
      </p:pic>
      <p:pic>
        <p:nvPicPr>
          <p:cNvPr id="16" name="Content Placeholder 15">
            <a:extLst>
              <a:ext uri="{FF2B5EF4-FFF2-40B4-BE49-F238E27FC236}">
                <a16:creationId xmlns:a16="http://schemas.microsoft.com/office/drawing/2014/main" id="{E61A6FBC-B80A-49EE-BACF-4F9ABB2A974E}"/>
              </a:ext>
            </a:extLst>
          </p:cNvPr>
          <p:cNvPicPr>
            <a:picLocks noGrp="1" noChangeAspect="1"/>
          </p:cNvPicPr>
          <p:nvPr>
            <p:ph sz="half" idx="13"/>
          </p:nvPr>
        </p:nvPicPr>
        <p:blipFill>
          <a:blip r:embed="rId3"/>
          <a:stretch>
            <a:fillRect/>
          </a:stretch>
        </p:blipFill>
        <p:spPr>
          <a:xfrm>
            <a:off x="6254766" y="1605100"/>
            <a:ext cx="5204457" cy="4429354"/>
          </a:xfrm>
          <a:prstGeom prst="rect">
            <a:avLst/>
          </a:prstGeom>
        </p:spPr>
      </p:pic>
    </p:spTree>
    <p:extLst>
      <p:ext uri="{BB962C8B-B14F-4D97-AF65-F5344CB8AC3E}">
        <p14:creationId xmlns:p14="http://schemas.microsoft.com/office/powerpoint/2010/main" val="4238825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4E3-66B0-4626-8D9D-281E3805DFCF}"/>
              </a:ext>
            </a:extLst>
          </p:cNvPr>
          <p:cNvSpPr>
            <a:spLocks noGrp="1"/>
          </p:cNvSpPr>
          <p:nvPr>
            <p:ph type="title"/>
          </p:nvPr>
        </p:nvSpPr>
        <p:spPr/>
        <p:txBody>
          <a:bodyPr/>
          <a:lstStyle/>
          <a:p>
            <a:r>
              <a:rPr lang="et-EE" dirty="0"/>
              <a:t>Rahulolu trollidega </a:t>
            </a:r>
          </a:p>
        </p:txBody>
      </p:sp>
      <p:sp>
        <p:nvSpPr>
          <p:cNvPr id="5" name="Subtitle 4">
            <a:extLst>
              <a:ext uri="{FF2B5EF4-FFF2-40B4-BE49-F238E27FC236}">
                <a16:creationId xmlns:a16="http://schemas.microsoft.com/office/drawing/2014/main" id="{1C5AD350-85C1-4731-BE56-A28FAD4A9131}"/>
              </a:ext>
            </a:extLst>
          </p:cNvPr>
          <p:cNvSpPr>
            <a:spLocks noGrp="1"/>
          </p:cNvSpPr>
          <p:nvPr>
            <p:ph type="subTitle" idx="14"/>
          </p:nvPr>
        </p:nvSpPr>
        <p:spPr/>
        <p:txBody>
          <a:bodyPr/>
          <a:lstStyle/>
          <a:p>
            <a:r>
              <a:rPr lang="et-EE" dirty="0"/>
              <a:t>N=2</a:t>
            </a:r>
            <a:r>
              <a:rPr lang="en-US" dirty="0"/>
              <a:t>26</a:t>
            </a:r>
            <a:r>
              <a:rPr lang="et-EE" dirty="0"/>
              <a:t> kes kasutab trolli</a:t>
            </a:r>
          </a:p>
          <a:p>
            <a:endParaRPr lang="et-EE" dirty="0"/>
          </a:p>
        </p:txBody>
      </p:sp>
      <p:pic>
        <p:nvPicPr>
          <p:cNvPr id="10" name="Content Placeholder 9">
            <a:extLst>
              <a:ext uri="{FF2B5EF4-FFF2-40B4-BE49-F238E27FC236}">
                <a16:creationId xmlns:a16="http://schemas.microsoft.com/office/drawing/2014/main" id="{968B330D-FCBC-4367-A37E-80DCE8448FCB}"/>
              </a:ext>
            </a:extLst>
          </p:cNvPr>
          <p:cNvPicPr>
            <a:picLocks noGrp="1" noChangeAspect="1"/>
          </p:cNvPicPr>
          <p:nvPr>
            <p:ph sz="half" idx="1"/>
          </p:nvPr>
        </p:nvPicPr>
        <p:blipFill>
          <a:blip r:embed="rId2"/>
          <a:stretch>
            <a:fillRect/>
          </a:stretch>
        </p:blipFill>
        <p:spPr>
          <a:xfrm>
            <a:off x="855793" y="1640013"/>
            <a:ext cx="5177249" cy="4582056"/>
          </a:xfrm>
          <a:prstGeom prst="rect">
            <a:avLst/>
          </a:prstGeom>
        </p:spPr>
      </p:pic>
      <p:pic>
        <p:nvPicPr>
          <p:cNvPr id="18" name="Content Placeholder 17">
            <a:extLst>
              <a:ext uri="{FF2B5EF4-FFF2-40B4-BE49-F238E27FC236}">
                <a16:creationId xmlns:a16="http://schemas.microsoft.com/office/drawing/2014/main" id="{123F3579-3012-46CB-A225-50D57D9DFBA2}"/>
              </a:ext>
            </a:extLst>
          </p:cNvPr>
          <p:cNvPicPr>
            <a:picLocks noGrp="1" noChangeAspect="1"/>
          </p:cNvPicPr>
          <p:nvPr>
            <p:ph sz="half" idx="13"/>
          </p:nvPr>
        </p:nvPicPr>
        <p:blipFill>
          <a:blip r:embed="rId3"/>
          <a:stretch>
            <a:fillRect/>
          </a:stretch>
        </p:blipFill>
        <p:spPr>
          <a:xfrm>
            <a:off x="6494463" y="1614557"/>
            <a:ext cx="5470708" cy="4607511"/>
          </a:xfrm>
          <a:prstGeom prst="rect">
            <a:avLst/>
          </a:prstGeom>
        </p:spPr>
      </p:pic>
    </p:spTree>
    <p:extLst>
      <p:ext uri="{BB962C8B-B14F-4D97-AF65-F5344CB8AC3E}">
        <p14:creationId xmlns:p14="http://schemas.microsoft.com/office/powerpoint/2010/main" val="2490550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4E3-66B0-4626-8D9D-281E3805DFCF}"/>
              </a:ext>
            </a:extLst>
          </p:cNvPr>
          <p:cNvSpPr>
            <a:spLocks noGrp="1"/>
          </p:cNvSpPr>
          <p:nvPr>
            <p:ph type="title"/>
          </p:nvPr>
        </p:nvSpPr>
        <p:spPr/>
        <p:txBody>
          <a:bodyPr/>
          <a:lstStyle/>
          <a:p>
            <a:r>
              <a:rPr lang="et-EE" dirty="0"/>
              <a:t>Rahulolu erinevate sõidukiliikidega  </a:t>
            </a:r>
          </a:p>
        </p:txBody>
      </p:sp>
      <p:sp>
        <p:nvSpPr>
          <p:cNvPr id="4" name="Content Placeholder 3">
            <a:extLst>
              <a:ext uri="{FF2B5EF4-FFF2-40B4-BE49-F238E27FC236}">
                <a16:creationId xmlns:a16="http://schemas.microsoft.com/office/drawing/2014/main" id="{22841ABF-FCA2-412C-908E-D03CABBAD1C3}"/>
              </a:ext>
            </a:extLst>
          </p:cNvPr>
          <p:cNvSpPr>
            <a:spLocks noGrp="1"/>
          </p:cNvSpPr>
          <p:nvPr>
            <p:ph sz="half" idx="1"/>
          </p:nvPr>
        </p:nvSpPr>
        <p:spPr>
          <a:xfrm>
            <a:off x="1124125" y="1499191"/>
            <a:ext cx="5038363" cy="4885901"/>
          </a:xfrm>
        </p:spPr>
        <p:txBody>
          <a:bodyPr/>
          <a:lstStyle/>
          <a:p>
            <a:r>
              <a:rPr lang="et-EE" dirty="0"/>
              <a:t>Sõiduvahendite omavahelises võrdluses paistab ka sel aastal positiivselt  silma tramm, mis kogus enamasti kõige kõrgemad hinnangud.</a:t>
            </a:r>
          </a:p>
          <a:p>
            <a:r>
              <a:rPr lang="et-EE" dirty="0"/>
              <a:t>Troll ja buss pälvisid muidu üsna sarnaseid hinnanguid, kuid trollide puhul paistab silma väike mahajäämus sõiduki mugavuse osas.</a:t>
            </a:r>
          </a:p>
        </p:txBody>
      </p:sp>
      <p:sp>
        <p:nvSpPr>
          <p:cNvPr id="6" name="Subtitle 3">
            <a:extLst>
              <a:ext uri="{FF2B5EF4-FFF2-40B4-BE49-F238E27FC236}">
                <a16:creationId xmlns:a16="http://schemas.microsoft.com/office/drawing/2014/main" id="{9F2250A7-F48B-407F-BF08-32F6ED00E0B5}"/>
              </a:ext>
            </a:extLst>
          </p:cNvPr>
          <p:cNvSpPr>
            <a:spLocks noGrp="1"/>
          </p:cNvSpPr>
          <p:nvPr>
            <p:ph type="subTitle" idx="14"/>
          </p:nvPr>
        </p:nvSpPr>
        <p:spPr>
          <a:xfrm>
            <a:off x="1301750" y="941388"/>
            <a:ext cx="10052050" cy="434975"/>
          </a:xfrm>
        </p:spPr>
        <p:txBody>
          <a:bodyPr/>
          <a:lstStyle/>
          <a:p>
            <a:r>
              <a:rPr lang="et-EE" dirty="0"/>
              <a:t>N=vastava liigi kasutajad </a:t>
            </a:r>
          </a:p>
          <a:p>
            <a:endParaRPr lang="et-EE" dirty="0"/>
          </a:p>
        </p:txBody>
      </p:sp>
      <p:pic>
        <p:nvPicPr>
          <p:cNvPr id="10" name="Content Placeholder 9">
            <a:extLst>
              <a:ext uri="{FF2B5EF4-FFF2-40B4-BE49-F238E27FC236}">
                <a16:creationId xmlns:a16="http://schemas.microsoft.com/office/drawing/2014/main" id="{A4ED1CC9-3664-4E6A-BF57-4FE717122192}"/>
              </a:ext>
            </a:extLst>
          </p:cNvPr>
          <p:cNvPicPr>
            <a:picLocks noGrp="1" noChangeAspect="1"/>
          </p:cNvPicPr>
          <p:nvPr>
            <p:ph sz="half" idx="13"/>
          </p:nvPr>
        </p:nvPicPr>
        <p:blipFill>
          <a:blip r:embed="rId2"/>
          <a:stretch>
            <a:fillRect/>
          </a:stretch>
        </p:blipFill>
        <p:spPr>
          <a:xfrm>
            <a:off x="6286182" y="1260124"/>
            <a:ext cx="5325809" cy="4931356"/>
          </a:xfrm>
          <a:prstGeom prst="rect">
            <a:avLst/>
          </a:prstGeom>
        </p:spPr>
      </p:pic>
    </p:spTree>
    <p:extLst>
      <p:ext uri="{BB962C8B-B14F-4D97-AF65-F5344CB8AC3E}">
        <p14:creationId xmlns:p14="http://schemas.microsoft.com/office/powerpoint/2010/main" val="1408305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E0DB7-446A-4AAB-B7AB-5947C714FF9A}"/>
              </a:ext>
            </a:extLst>
          </p:cNvPr>
          <p:cNvSpPr>
            <a:spLocks noGrp="1"/>
          </p:cNvSpPr>
          <p:nvPr>
            <p:ph type="title"/>
          </p:nvPr>
        </p:nvSpPr>
        <p:spPr/>
        <p:txBody>
          <a:bodyPr/>
          <a:lstStyle/>
          <a:p>
            <a:r>
              <a:rPr lang="et-EE" dirty="0"/>
              <a:t>Puhtus ja heakord ühissõidukites</a:t>
            </a:r>
            <a:r>
              <a:rPr lang="en-US" dirty="0"/>
              <a:t>, </a:t>
            </a:r>
            <a:r>
              <a:rPr lang="en-US" dirty="0" err="1"/>
              <a:t>istmekatted</a:t>
            </a:r>
            <a:endParaRPr lang="et-EE" dirty="0"/>
          </a:p>
        </p:txBody>
      </p:sp>
      <p:sp>
        <p:nvSpPr>
          <p:cNvPr id="3" name="Content Placeholder 2">
            <a:extLst>
              <a:ext uri="{FF2B5EF4-FFF2-40B4-BE49-F238E27FC236}">
                <a16:creationId xmlns:a16="http://schemas.microsoft.com/office/drawing/2014/main" id="{2CB96774-367A-4225-BD1F-85689A7EAF79}"/>
              </a:ext>
            </a:extLst>
          </p:cNvPr>
          <p:cNvSpPr>
            <a:spLocks noGrp="1"/>
          </p:cNvSpPr>
          <p:nvPr>
            <p:ph sz="half" idx="1"/>
          </p:nvPr>
        </p:nvSpPr>
        <p:spPr/>
        <p:txBody>
          <a:bodyPr/>
          <a:lstStyle/>
          <a:p>
            <a:r>
              <a:rPr lang="et-EE" dirty="0"/>
              <a:t>Küsimus: TLT on alustanud parema puhtuse saavutamiseks bussides tekstiilistmekatete asendamist nahast kattematerjalidega. Kuidas suhtute sellesse?</a:t>
            </a:r>
          </a:p>
          <a:p>
            <a:r>
              <a:rPr lang="et-EE" dirty="0"/>
              <a:t>Rahvas on toodud uuenduse hästi vastu võtnud – seda pooldab kokku </a:t>
            </a:r>
            <a:r>
              <a:rPr lang="en-US" dirty="0"/>
              <a:t>juba 86</a:t>
            </a:r>
            <a:r>
              <a:rPr lang="et-EE" dirty="0"/>
              <a:t>%. Vastu on </a:t>
            </a:r>
            <a:r>
              <a:rPr lang="en-US" dirty="0"/>
              <a:t>5</a:t>
            </a:r>
            <a:r>
              <a:rPr lang="et-EE" dirty="0"/>
              <a:t>% elanikest.</a:t>
            </a:r>
            <a:endParaRPr lang="en-US" dirty="0"/>
          </a:p>
          <a:p>
            <a:r>
              <a:rPr lang="et-EE" dirty="0"/>
              <a:t>Võrreldes eelmise uuringuga on pooldajate osakaal suurenenud.</a:t>
            </a:r>
          </a:p>
          <a:p>
            <a:r>
              <a:rPr lang="et-EE" dirty="0"/>
              <a:t>Järgneval slaidil (slaid 36) vaatame hinnanguid sõidukite puhtusele sõidukiliikide lõikes.</a:t>
            </a:r>
          </a:p>
          <a:p>
            <a:r>
              <a:rPr lang="et-EE" dirty="0"/>
              <a:t>Selgub, et parima hinnangu pälvis puhtuse osas taas tramm – millega on rahul 82%, seejärel buss, mille puhtusega on rahul 79%. Trollide puhul on rahul 64% vastanutest.</a:t>
            </a:r>
          </a:p>
          <a:p>
            <a:r>
              <a:rPr lang="et-EE" dirty="0"/>
              <a:t>Skaala keskmised hinnangud näitavad, et võrreldes eelmise uuringuga on seekord nii bussi kui ka trolli puhul tulemus paranenud, tramm</a:t>
            </a:r>
            <a:r>
              <a:rPr lang="en-US" dirty="0" err="1"/>
              <a:t>i</a:t>
            </a:r>
            <a:r>
              <a:rPr lang="et-EE" dirty="0"/>
              <a:t>l on see jäänud samale tasemele.</a:t>
            </a:r>
          </a:p>
        </p:txBody>
      </p:sp>
      <p:pic>
        <p:nvPicPr>
          <p:cNvPr id="9" name="Content Placeholder 8">
            <a:extLst>
              <a:ext uri="{FF2B5EF4-FFF2-40B4-BE49-F238E27FC236}">
                <a16:creationId xmlns:a16="http://schemas.microsoft.com/office/drawing/2014/main" id="{EB2FAF6B-77D9-4B39-86ED-27AF8E1863FE}"/>
              </a:ext>
            </a:extLst>
          </p:cNvPr>
          <p:cNvPicPr>
            <a:picLocks noGrp="1" noChangeAspect="1"/>
          </p:cNvPicPr>
          <p:nvPr>
            <p:ph sz="half" idx="13"/>
          </p:nvPr>
        </p:nvPicPr>
        <p:blipFill>
          <a:blip r:embed="rId2"/>
          <a:stretch>
            <a:fillRect/>
          </a:stretch>
        </p:blipFill>
        <p:spPr>
          <a:xfrm>
            <a:off x="6462137" y="1880930"/>
            <a:ext cx="5273793" cy="2235533"/>
          </a:xfrm>
          <a:prstGeom prst="rect">
            <a:avLst/>
          </a:prstGeom>
        </p:spPr>
      </p:pic>
    </p:spTree>
    <p:extLst>
      <p:ext uri="{BB962C8B-B14F-4D97-AF65-F5344CB8AC3E}">
        <p14:creationId xmlns:p14="http://schemas.microsoft.com/office/powerpoint/2010/main" val="3785353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2D4E-1D26-48EF-8DFF-C4F40BA0B763}"/>
              </a:ext>
            </a:extLst>
          </p:cNvPr>
          <p:cNvSpPr>
            <a:spLocks noGrp="1"/>
          </p:cNvSpPr>
          <p:nvPr>
            <p:ph type="title"/>
          </p:nvPr>
        </p:nvSpPr>
        <p:spPr/>
        <p:txBody>
          <a:bodyPr/>
          <a:lstStyle/>
          <a:p>
            <a:r>
              <a:rPr lang="et-EE" dirty="0"/>
              <a:t>Puhtus ja heakord ühissõidukites </a:t>
            </a:r>
          </a:p>
        </p:txBody>
      </p:sp>
      <p:sp>
        <p:nvSpPr>
          <p:cNvPr id="5" name="Subtitle 4">
            <a:extLst>
              <a:ext uri="{FF2B5EF4-FFF2-40B4-BE49-F238E27FC236}">
                <a16:creationId xmlns:a16="http://schemas.microsoft.com/office/drawing/2014/main" id="{7FBDF873-57DB-433A-A962-94FEADACD2DB}"/>
              </a:ext>
            </a:extLst>
          </p:cNvPr>
          <p:cNvSpPr>
            <a:spLocks noGrp="1"/>
          </p:cNvSpPr>
          <p:nvPr>
            <p:ph type="subTitle" idx="14"/>
          </p:nvPr>
        </p:nvSpPr>
        <p:spPr/>
        <p:txBody>
          <a:bodyPr/>
          <a:lstStyle/>
          <a:p>
            <a:r>
              <a:rPr lang="et-EE" dirty="0"/>
              <a:t>N=3</a:t>
            </a:r>
            <a:r>
              <a:rPr lang="en-US" dirty="0"/>
              <a:t>88</a:t>
            </a:r>
            <a:r>
              <a:rPr lang="et-EE" dirty="0"/>
              <a:t>, kes kasutab ühistransporti</a:t>
            </a:r>
          </a:p>
          <a:p>
            <a:endParaRPr lang="et-EE" dirty="0"/>
          </a:p>
        </p:txBody>
      </p:sp>
      <p:pic>
        <p:nvPicPr>
          <p:cNvPr id="9" name="Content Placeholder 8">
            <a:extLst>
              <a:ext uri="{FF2B5EF4-FFF2-40B4-BE49-F238E27FC236}">
                <a16:creationId xmlns:a16="http://schemas.microsoft.com/office/drawing/2014/main" id="{6FCA0C26-3C83-4F4E-B713-1CC02E8804AA}"/>
              </a:ext>
            </a:extLst>
          </p:cNvPr>
          <p:cNvPicPr>
            <a:picLocks noGrp="1" noChangeAspect="1"/>
          </p:cNvPicPr>
          <p:nvPr>
            <p:ph sz="half" idx="1"/>
          </p:nvPr>
        </p:nvPicPr>
        <p:blipFill>
          <a:blip r:embed="rId2"/>
          <a:stretch>
            <a:fillRect/>
          </a:stretch>
        </p:blipFill>
        <p:spPr>
          <a:xfrm>
            <a:off x="896396" y="2165941"/>
            <a:ext cx="5199604" cy="2711147"/>
          </a:xfrm>
          <a:prstGeom prst="rect">
            <a:avLst/>
          </a:prstGeom>
        </p:spPr>
      </p:pic>
      <p:pic>
        <p:nvPicPr>
          <p:cNvPr id="16" name="Content Placeholder 15">
            <a:extLst>
              <a:ext uri="{FF2B5EF4-FFF2-40B4-BE49-F238E27FC236}">
                <a16:creationId xmlns:a16="http://schemas.microsoft.com/office/drawing/2014/main" id="{251725F9-D21D-40ED-9A6F-0E4B39885B50}"/>
              </a:ext>
            </a:extLst>
          </p:cNvPr>
          <p:cNvPicPr>
            <a:picLocks noGrp="1" noChangeAspect="1"/>
          </p:cNvPicPr>
          <p:nvPr>
            <p:ph sz="half" idx="13"/>
          </p:nvPr>
        </p:nvPicPr>
        <p:blipFill>
          <a:blip r:embed="rId3"/>
          <a:stretch>
            <a:fillRect/>
          </a:stretch>
        </p:blipFill>
        <p:spPr>
          <a:xfrm>
            <a:off x="6670934" y="2196396"/>
            <a:ext cx="4453128" cy="2650236"/>
          </a:xfrm>
          <a:prstGeom prst="rect">
            <a:avLst/>
          </a:prstGeom>
        </p:spPr>
      </p:pic>
    </p:spTree>
    <p:extLst>
      <p:ext uri="{BB962C8B-B14F-4D97-AF65-F5344CB8AC3E}">
        <p14:creationId xmlns:p14="http://schemas.microsoft.com/office/powerpoint/2010/main" val="2897116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45A0-68A8-4D3C-9EAD-7E6B2F8F6F65}"/>
              </a:ext>
            </a:extLst>
          </p:cNvPr>
          <p:cNvSpPr>
            <a:spLocks noGrp="1"/>
          </p:cNvSpPr>
          <p:nvPr>
            <p:ph type="title"/>
          </p:nvPr>
        </p:nvSpPr>
        <p:spPr>
          <a:xfrm>
            <a:off x="1302488" y="231006"/>
            <a:ext cx="10051312" cy="651499"/>
          </a:xfrm>
        </p:spPr>
        <p:txBody>
          <a:bodyPr/>
          <a:lstStyle/>
          <a:p>
            <a:r>
              <a:rPr lang="et-EE" dirty="0"/>
              <a:t>Murekohad sõidukite puhtuse osas</a:t>
            </a:r>
          </a:p>
        </p:txBody>
      </p:sp>
      <p:sp>
        <p:nvSpPr>
          <p:cNvPr id="3" name="Content Placeholder 2">
            <a:extLst>
              <a:ext uri="{FF2B5EF4-FFF2-40B4-BE49-F238E27FC236}">
                <a16:creationId xmlns:a16="http://schemas.microsoft.com/office/drawing/2014/main" id="{07DC60CD-F26F-48B7-8F2D-CAA1A390D49F}"/>
              </a:ext>
            </a:extLst>
          </p:cNvPr>
          <p:cNvSpPr>
            <a:spLocks noGrp="1"/>
          </p:cNvSpPr>
          <p:nvPr>
            <p:ph sz="half" idx="1"/>
          </p:nvPr>
        </p:nvSpPr>
        <p:spPr>
          <a:xfrm>
            <a:off x="1115979" y="1871333"/>
            <a:ext cx="4860000" cy="4939777"/>
          </a:xfrm>
        </p:spPr>
        <p:txBody>
          <a:bodyPr/>
          <a:lstStyle/>
          <a:p>
            <a:r>
              <a:rPr lang="et-EE" dirty="0"/>
              <a:t>Puhtuse osas rahulolematud reisijad põhjendasid oma hinnanguid nii trammi, bussi kui trolli puhul</a:t>
            </a:r>
            <a:r>
              <a:rPr lang="en-US" dirty="0"/>
              <a:t>.</a:t>
            </a:r>
            <a:endParaRPr lang="et-EE" dirty="0"/>
          </a:p>
          <a:p>
            <a:r>
              <a:rPr lang="et-EE" dirty="0"/>
              <a:t>Suurimaid puudujääke nähakse ka sel aastal istmete puhtuse osas, järgnevad määrdunud riietes kaassõitjad ja sõidukite põrandad.</a:t>
            </a:r>
          </a:p>
          <a:p>
            <a:r>
              <a:rPr lang="et-EE" dirty="0"/>
              <a:t>Võrreldes eelmise uuringuga on seekord veidi vähenenud busside puhul määrdunud istmete nimetamine.</a:t>
            </a:r>
          </a:p>
          <a:p>
            <a:r>
              <a:rPr lang="et-EE" dirty="0"/>
              <a:t>Sõidukite omavahelises võrdluses pälvis siin taas kõige vähem kriitikat tramm.</a:t>
            </a:r>
          </a:p>
        </p:txBody>
      </p:sp>
      <p:sp>
        <p:nvSpPr>
          <p:cNvPr id="5" name="Subtitle 4">
            <a:extLst>
              <a:ext uri="{FF2B5EF4-FFF2-40B4-BE49-F238E27FC236}">
                <a16:creationId xmlns:a16="http://schemas.microsoft.com/office/drawing/2014/main" id="{A5498D58-53FA-4E0D-A7C9-C218AF83BDAC}"/>
              </a:ext>
            </a:extLst>
          </p:cNvPr>
          <p:cNvSpPr>
            <a:spLocks noGrp="1"/>
          </p:cNvSpPr>
          <p:nvPr>
            <p:ph type="subTitle" idx="14"/>
          </p:nvPr>
        </p:nvSpPr>
        <p:spPr>
          <a:xfrm>
            <a:off x="1302488" y="1158953"/>
            <a:ext cx="10051312" cy="435932"/>
          </a:xfrm>
        </p:spPr>
        <p:txBody>
          <a:bodyPr/>
          <a:lstStyle/>
          <a:p>
            <a:r>
              <a:rPr lang="et-EE" dirty="0"/>
              <a:t>N=</a:t>
            </a:r>
            <a:r>
              <a:rPr lang="en-US" dirty="0"/>
              <a:t>39-71</a:t>
            </a:r>
            <a:r>
              <a:rPr lang="et-EE" dirty="0"/>
              <a:t>, kes </a:t>
            </a:r>
            <a:r>
              <a:rPr lang="en-US" dirty="0"/>
              <a:t>pole </a:t>
            </a:r>
            <a:r>
              <a:rPr lang="en-US" dirty="0" err="1"/>
              <a:t>rahul</a:t>
            </a:r>
            <a:r>
              <a:rPr lang="en-US" dirty="0"/>
              <a:t> </a:t>
            </a:r>
            <a:r>
              <a:rPr lang="en-US" dirty="0" err="1"/>
              <a:t>sõiduki</a:t>
            </a:r>
            <a:r>
              <a:rPr lang="en-US" dirty="0"/>
              <a:t> </a:t>
            </a:r>
            <a:r>
              <a:rPr lang="en-US" dirty="0" err="1"/>
              <a:t>puhtusega</a:t>
            </a:r>
            <a:endParaRPr lang="et-EE" dirty="0"/>
          </a:p>
        </p:txBody>
      </p:sp>
      <p:pic>
        <p:nvPicPr>
          <p:cNvPr id="17" name="Content Placeholder 16">
            <a:extLst>
              <a:ext uri="{FF2B5EF4-FFF2-40B4-BE49-F238E27FC236}">
                <a16:creationId xmlns:a16="http://schemas.microsoft.com/office/drawing/2014/main" id="{297230C4-00BC-44C5-9E7B-BF04512BEEE7}"/>
              </a:ext>
            </a:extLst>
          </p:cNvPr>
          <p:cNvPicPr>
            <a:picLocks noGrp="1" noChangeAspect="1"/>
          </p:cNvPicPr>
          <p:nvPr>
            <p:ph sz="half" idx="13"/>
          </p:nvPr>
        </p:nvPicPr>
        <p:blipFill>
          <a:blip r:embed="rId2"/>
          <a:stretch>
            <a:fillRect/>
          </a:stretch>
        </p:blipFill>
        <p:spPr>
          <a:xfrm>
            <a:off x="6537547" y="1719770"/>
            <a:ext cx="4773168" cy="4443984"/>
          </a:xfrm>
          <a:prstGeom prst="rect">
            <a:avLst/>
          </a:prstGeom>
        </p:spPr>
      </p:pic>
    </p:spTree>
    <p:extLst>
      <p:ext uri="{BB962C8B-B14F-4D97-AF65-F5344CB8AC3E}">
        <p14:creationId xmlns:p14="http://schemas.microsoft.com/office/powerpoint/2010/main" val="1109587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758D7-FAB7-4AF8-9118-853689EF185B}"/>
              </a:ext>
            </a:extLst>
          </p:cNvPr>
          <p:cNvSpPr>
            <a:spLocks noGrp="1"/>
          </p:cNvSpPr>
          <p:nvPr>
            <p:ph sz="half" idx="1"/>
          </p:nvPr>
        </p:nvSpPr>
        <p:spPr>
          <a:xfrm>
            <a:off x="1302488" y="1514897"/>
            <a:ext cx="10051312" cy="4885901"/>
          </a:xfrm>
        </p:spPr>
        <p:txBody>
          <a:bodyPr/>
          <a:lstStyle/>
          <a:p>
            <a:r>
              <a:rPr lang="et-EE" dirty="0"/>
              <a:t>Sageda</a:t>
            </a:r>
            <a:r>
              <a:rPr lang="en-US" dirty="0" err="1"/>
              <a:t>semad</a:t>
            </a:r>
            <a:r>
              <a:rPr lang="et-EE" dirty="0"/>
              <a:t> sõitjad andsid oma hinnangud </a:t>
            </a:r>
            <a:r>
              <a:rPr lang="en-US" dirty="0"/>
              <a:t>ka </a:t>
            </a:r>
            <a:r>
              <a:rPr lang="et-EE" dirty="0"/>
              <a:t>sõidukijuhtide sõiduoskusele ja teenindustasemele (slaidid 39-41).</a:t>
            </a:r>
          </a:p>
          <a:p>
            <a:r>
              <a:rPr lang="en-US" dirty="0"/>
              <a:t>Ka </a:t>
            </a:r>
            <a:r>
              <a:rPr lang="et-EE" dirty="0"/>
              <a:t>käesolevas uuringus selgus, et sarnaselt varasemaga ei oska paljud vastajad seisukohta võtta juhtide suhtlemisoskuse, konfliktide lahendamise oskuse ega ootamatuste puhul teavitamise kohta. Kõige enam ollakse enamasti rahul taas trammijuhtidega. </a:t>
            </a:r>
          </a:p>
          <a:p>
            <a:r>
              <a:rPr lang="et-EE" dirty="0"/>
              <a:t>Sõitjad on suhteliselt hästi rahul juhtide sõiduoskuse ja käitumisega. </a:t>
            </a:r>
          </a:p>
          <a:p>
            <a:r>
              <a:rPr lang="et-EE" dirty="0"/>
              <a:t>Kõige enam negatiivseid hinnanguid pälvis ka sel korral trollijuhtide sõidustiili sujuvus (7% pole rahul) ja bussijuhtide suhtlemisoskus (7% pole rahul). Muus osas näeme negatiivseid hinnanguid vähem.</a:t>
            </a:r>
          </a:p>
          <a:p>
            <a:r>
              <a:rPr lang="et-EE" dirty="0"/>
              <a:t>Keskmised hinnangud on alla 4 palli järgmiste tegurite puhul - trollijuhtide ja bussijuhtide sõidustiili sujuvus, trollijuhtide käitumine liiklussituatsioonis ning bussi- ja trollijuhtide suhtlemisoskus. Seega antud tegurid vajaksid lähiajal enam tähelepanu pööramist.</a:t>
            </a:r>
          </a:p>
          <a:p>
            <a:r>
              <a:rPr lang="et-EE" dirty="0"/>
              <a:t>Võrreldes eelmise uuringuga näeme seekord paranemist järgmiste te</a:t>
            </a:r>
            <a:r>
              <a:rPr lang="en-US" dirty="0" err="1"/>
              <a:t>gu</a:t>
            </a:r>
            <a:r>
              <a:rPr lang="et-EE" dirty="0" err="1"/>
              <a:t>rite</a:t>
            </a:r>
            <a:r>
              <a:rPr lang="et-EE" dirty="0"/>
              <a:t> osas: välimuse korrektsus – kõik sõidukiliigid, suhtlemisoskus ja konfliktsituatsioonide lahendamine – trammide puhul.  Muude tegurite osas on hinnangud samal tasemel.</a:t>
            </a:r>
          </a:p>
        </p:txBody>
      </p:sp>
      <p:sp>
        <p:nvSpPr>
          <p:cNvPr id="3" name="Title 2">
            <a:extLst>
              <a:ext uri="{FF2B5EF4-FFF2-40B4-BE49-F238E27FC236}">
                <a16:creationId xmlns:a16="http://schemas.microsoft.com/office/drawing/2014/main" id="{D1F2EDCE-0E0B-4BB7-9BE4-2E4EA1F1F2B3}"/>
              </a:ext>
            </a:extLst>
          </p:cNvPr>
          <p:cNvSpPr>
            <a:spLocks noGrp="1"/>
          </p:cNvSpPr>
          <p:nvPr>
            <p:ph type="title"/>
          </p:nvPr>
        </p:nvSpPr>
        <p:spPr/>
        <p:txBody>
          <a:bodyPr/>
          <a:lstStyle/>
          <a:p>
            <a:r>
              <a:rPr lang="et-EE" dirty="0"/>
              <a:t>Sõidukijuhtide sõiduoskus ja teenindustase</a:t>
            </a:r>
          </a:p>
        </p:txBody>
      </p:sp>
      <p:sp>
        <p:nvSpPr>
          <p:cNvPr id="4" name="Subtitle 3">
            <a:extLst>
              <a:ext uri="{FF2B5EF4-FFF2-40B4-BE49-F238E27FC236}">
                <a16:creationId xmlns:a16="http://schemas.microsoft.com/office/drawing/2014/main" id="{C7B4580F-FE1E-4AC9-AB0F-7635B9D8C1F4}"/>
              </a:ext>
            </a:extLst>
          </p:cNvPr>
          <p:cNvSpPr>
            <a:spLocks noGrp="1"/>
          </p:cNvSpPr>
          <p:nvPr>
            <p:ph type="subTitle" idx="14"/>
          </p:nvPr>
        </p:nvSpPr>
        <p:spPr>
          <a:xfrm>
            <a:off x="1302488" y="940987"/>
            <a:ext cx="10051312" cy="435932"/>
          </a:xfrm>
        </p:spPr>
        <p:txBody>
          <a:bodyPr/>
          <a:lstStyle/>
          <a:p>
            <a:r>
              <a:rPr lang="et-EE" dirty="0"/>
              <a:t>N= kes kasutab </a:t>
            </a:r>
            <a:r>
              <a:rPr lang="en-US" dirty="0" err="1"/>
              <a:t>sõidukit</a:t>
            </a:r>
            <a:r>
              <a:rPr lang="en-US" dirty="0"/>
              <a:t> </a:t>
            </a:r>
            <a:r>
              <a:rPr lang="en-US" dirty="0" err="1"/>
              <a:t>vähemalt</a:t>
            </a:r>
            <a:r>
              <a:rPr lang="en-US" dirty="0"/>
              <a:t> </a:t>
            </a:r>
            <a:r>
              <a:rPr lang="en-US" dirty="0" err="1"/>
              <a:t>kord</a:t>
            </a:r>
            <a:r>
              <a:rPr lang="en-US" dirty="0"/>
              <a:t> </a:t>
            </a:r>
            <a:r>
              <a:rPr lang="en-US" dirty="0" err="1"/>
              <a:t>nädalas</a:t>
            </a:r>
            <a:endParaRPr lang="et-EE" dirty="0"/>
          </a:p>
        </p:txBody>
      </p:sp>
    </p:spTree>
    <p:extLst>
      <p:ext uri="{BB962C8B-B14F-4D97-AF65-F5344CB8AC3E}">
        <p14:creationId xmlns:p14="http://schemas.microsoft.com/office/powerpoint/2010/main" val="172231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45A0-68A8-4D3C-9EAD-7E6B2F8F6F65}"/>
              </a:ext>
            </a:extLst>
          </p:cNvPr>
          <p:cNvSpPr>
            <a:spLocks noGrp="1"/>
          </p:cNvSpPr>
          <p:nvPr>
            <p:ph type="title"/>
          </p:nvPr>
        </p:nvSpPr>
        <p:spPr/>
        <p:txBody>
          <a:bodyPr/>
          <a:lstStyle/>
          <a:p>
            <a:r>
              <a:rPr lang="et-EE" dirty="0"/>
              <a:t>Sõidukijuhtide sõiduoskus ja teenindustase</a:t>
            </a:r>
          </a:p>
        </p:txBody>
      </p:sp>
      <p:sp>
        <p:nvSpPr>
          <p:cNvPr id="5" name="Subtitle 4">
            <a:extLst>
              <a:ext uri="{FF2B5EF4-FFF2-40B4-BE49-F238E27FC236}">
                <a16:creationId xmlns:a16="http://schemas.microsoft.com/office/drawing/2014/main" id="{A5498D58-53FA-4E0D-A7C9-C218AF83BDAC}"/>
              </a:ext>
            </a:extLst>
          </p:cNvPr>
          <p:cNvSpPr>
            <a:spLocks noGrp="1"/>
          </p:cNvSpPr>
          <p:nvPr>
            <p:ph type="subTitle" idx="14"/>
          </p:nvPr>
        </p:nvSpPr>
        <p:spPr/>
        <p:txBody>
          <a:bodyPr/>
          <a:lstStyle/>
          <a:p>
            <a:r>
              <a:rPr lang="et-EE" dirty="0"/>
              <a:t>N=kes kasutab </a:t>
            </a:r>
            <a:r>
              <a:rPr lang="en-US" dirty="0" err="1"/>
              <a:t>sõidukit</a:t>
            </a:r>
            <a:r>
              <a:rPr lang="en-US" dirty="0"/>
              <a:t> </a:t>
            </a:r>
            <a:r>
              <a:rPr lang="en-US" dirty="0" err="1"/>
              <a:t>vähemalt</a:t>
            </a:r>
            <a:r>
              <a:rPr lang="en-US" dirty="0"/>
              <a:t> </a:t>
            </a:r>
            <a:r>
              <a:rPr lang="en-US" dirty="0" err="1"/>
              <a:t>kord</a:t>
            </a:r>
            <a:r>
              <a:rPr lang="en-US" dirty="0"/>
              <a:t> </a:t>
            </a:r>
            <a:r>
              <a:rPr lang="en-US" dirty="0" err="1"/>
              <a:t>nädalas</a:t>
            </a:r>
            <a:r>
              <a:rPr lang="et-EE" dirty="0"/>
              <a:t>				Buss</a:t>
            </a:r>
            <a:r>
              <a:rPr lang="en-US" dirty="0"/>
              <a:t> - </a:t>
            </a:r>
            <a:r>
              <a:rPr lang="en-US" dirty="0" err="1"/>
              <a:t>võrdlus</a:t>
            </a:r>
            <a:endParaRPr lang="et-EE" dirty="0"/>
          </a:p>
        </p:txBody>
      </p:sp>
      <p:pic>
        <p:nvPicPr>
          <p:cNvPr id="17" name="Content Placeholder 16">
            <a:extLst>
              <a:ext uri="{FF2B5EF4-FFF2-40B4-BE49-F238E27FC236}">
                <a16:creationId xmlns:a16="http://schemas.microsoft.com/office/drawing/2014/main" id="{6AEF38AC-A3ED-427C-BE27-3398FFB77E0A}"/>
              </a:ext>
            </a:extLst>
          </p:cNvPr>
          <p:cNvPicPr>
            <a:picLocks noGrp="1" noChangeAspect="1"/>
          </p:cNvPicPr>
          <p:nvPr>
            <p:ph sz="half" idx="13"/>
          </p:nvPr>
        </p:nvPicPr>
        <p:blipFill>
          <a:blip r:embed="rId2"/>
          <a:stretch>
            <a:fillRect/>
          </a:stretch>
        </p:blipFill>
        <p:spPr>
          <a:xfrm>
            <a:off x="6439164" y="1824407"/>
            <a:ext cx="5712523" cy="4092606"/>
          </a:xfrm>
          <a:prstGeom prst="rect">
            <a:avLst/>
          </a:prstGeom>
        </p:spPr>
      </p:pic>
      <p:pic>
        <p:nvPicPr>
          <p:cNvPr id="32" name="Picture 31">
            <a:extLst>
              <a:ext uri="{FF2B5EF4-FFF2-40B4-BE49-F238E27FC236}">
                <a16:creationId xmlns:a16="http://schemas.microsoft.com/office/drawing/2014/main" id="{D94F5F45-ED43-4645-AEB3-07E976247411}"/>
              </a:ext>
            </a:extLst>
          </p:cNvPr>
          <p:cNvPicPr>
            <a:picLocks noChangeAspect="1"/>
          </p:cNvPicPr>
          <p:nvPr/>
        </p:nvPicPr>
        <p:blipFill>
          <a:blip r:embed="rId3"/>
          <a:stretch>
            <a:fillRect/>
          </a:stretch>
        </p:blipFill>
        <p:spPr>
          <a:xfrm>
            <a:off x="290056" y="1435401"/>
            <a:ext cx="5888802" cy="5407234"/>
          </a:xfrm>
          <a:prstGeom prst="rect">
            <a:avLst/>
          </a:prstGeom>
        </p:spPr>
      </p:pic>
      <p:pic>
        <p:nvPicPr>
          <p:cNvPr id="35" name="Content Placeholder 34">
            <a:extLst>
              <a:ext uri="{FF2B5EF4-FFF2-40B4-BE49-F238E27FC236}">
                <a16:creationId xmlns:a16="http://schemas.microsoft.com/office/drawing/2014/main" id="{39BF7B87-4AB9-432D-B25D-5988A6DE2535}"/>
              </a:ext>
            </a:extLst>
          </p:cNvPr>
          <p:cNvPicPr>
            <a:picLocks noGrp="1" noChangeAspect="1"/>
          </p:cNvPicPr>
          <p:nvPr>
            <p:ph sz="half" idx="1"/>
          </p:nvPr>
        </p:nvPicPr>
        <p:blipFill>
          <a:blip r:embed="rId4"/>
          <a:stretch>
            <a:fillRect/>
          </a:stretch>
        </p:blipFill>
        <p:spPr>
          <a:xfrm>
            <a:off x="5876344" y="1950931"/>
            <a:ext cx="605028" cy="4834968"/>
          </a:xfrm>
          <a:prstGeom prst="rect">
            <a:avLst/>
          </a:prstGeom>
        </p:spPr>
      </p:pic>
    </p:spTree>
    <p:extLst>
      <p:ext uri="{BB962C8B-B14F-4D97-AF65-F5344CB8AC3E}">
        <p14:creationId xmlns:p14="http://schemas.microsoft.com/office/powerpoint/2010/main" val="1988757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758D7-FAB7-4AF8-9118-853689EF185B}"/>
              </a:ext>
            </a:extLst>
          </p:cNvPr>
          <p:cNvSpPr>
            <a:spLocks noGrp="1"/>
          </p:cNvSpPr>
          <p:nvPr>
            <p:ph sz="half" idx="1"/>
          </p:nvPr>
        </p:nvSpPr>
        <p:spPr>
          <a:xfrm>
            <a:off x="1302488" y="1238251"/>
            <a:ext cx="10051312" cy="5146842"/>
          </a:xfrm>
        </p:spPr>
        <p:txBody>
          <a:bodyPr>
            <a:normAutofit/>
          </a:bodyPr>
          <a:lstStyle/>
          <a:p>
            <a:r>
              <a:rPr lang="et-EE" dirty="0"/>
              <a:t>Ühistransporti kasutab 81% tallinlastest. Võrreldes eelmise uuringuga on põhiliselt ühistranspordi kasutajate ja isikliku auto kasutajate osakaal jäänud samaks, põhiliselt jalgsi liikujate oma vähenenud. Kasvanud on nende inimeste hulk, kes käivad jalgsi, kasutavad jalgratast või ühistransporti vahetevahel.</a:t>
            </a:r>
          </a:p>
          <a:p>
            <a:r>
              <a:rPr lang="et-EE" dirty="0"/>
              <a:t>Kõige sagedasema kasutusega ühistranspordiliik Tallinnas on aastal 2021 jätkuvalt buss, millel igapäevaseid kasutajaid 32%. Järgnevad võrdselt troll (8%) ja tramm (8%). Busside igapäevane kasutamine on veidi langenud </a:t>
            </a:r>
          </a:p>
          <a:p>
            <a:r>
              <a:rPr lang="et-EE" dirty="0"/>
              <a:t>Jätkuvalt eelistavad ühistranspordi kasutajad sihtkohta jõudmiseks võimalusel kasutada bussi (</a:t>
            </a:r>
            <a:r>
              <a:rPr lang="et-EE" dirty="0" err="1"/>
              <a:t>eelistajaid</a:t>
            </a:r>
            <a:r>
              <a:rPr lang="et-EE" dirty="0"/>
              <a:t> 64%). Trammi eelistamine on nüüd kerges langustrendis ja trolli oma püsib muutumatuna.</a:t>
            </a:r>
          </a:p>
          <a:p>
            <a:r>
              <a:rPr lang="et-EE" dirty="0"/>
              <a:t>Tallinna ühistranspordi korraldusega on rahul 85% selle kasutajatest. Kui viimasel viiel aastal keskmine </a:t>
            </a:r>
            <a:r>
              <a:rPr lang="et-EE" dirty="0" err="1"/>
              <a:t>üldhinne</a:t>
            </a:r>
            <a:r>
              <a:rPr lang="et-EE" dirty="0"/>
              <a:t> ei muutunud, siis seekord on see paranenud. Keskmine rahulolunäitaja on 4,23 (viimati 4,09).</a:t>
            </a:r>
          </a:p>
          <a:p>
            <a:r>
              <a:rPr lang="et-EE" dirty="0"/>
              <a:t>Tallinna ühistranspordikasutajatest pooldab elektribusse 70%, uute trammiühenduste rajamist 63% ja </a:t>
            </a:r>
            <a:r>
              <a:rPr lang="et-EE" dirty="0" err="1"/>
              <a:t>biogaasi</a:t>
            </a:r>
            <a:r>
              <a:rPr lang="et-EE" dirty="0"/>
              <a:t> kasutavaid busse 67%. Tasuta WIFI olemasolu on meelepärane 53 protsendile. </a:t>
            </a:r>
          </a:p>
          <a:p>
            <a:r>
              <a:rPr lang="et-EE" dirty="0"/>
              <a:t>Infot ühissõidukite kohta eelistatakse peamiselt saada peatuses olevatelt ekraanidelt 47% (viimati 54%), mobiiltelefoni vastavat rakendust eelistab 30% (26%). Peatuses olevatelt trükitud infotahvlitelt soovib infot saada 16% (14%) vastanutest. </a:t>
            </a:r>
          </a:p>
          <a:p>
            <a:r>
              <a:rPr lang="et-EE" dirty="0"/>
              <a:t>Ühissõidukite liikumise kohta soovib saada infot reaalajas 74% ning 16% ei pea seda oluliseks. Seega on toodud uuendus sõitjatele jätkuvalt väga oluline. Ühistranspordi liiniinfo viimist </a:t>
            </a:r>
            <a:r>
              <a:rPr lang="et-EE" dirty="0" err="1"/>
              <a:t>telefoniäppi</a:t>
            </a:r>
            <a:r>
              <a:rPr lang="et-EE" dirty="0"/>
              <a:t> peab oluliseks 65% ühistranspordikasutajatest, tulemus muutunud ei ole.</a:t>
            </a:r>
          </a:p>
          <a:p>
            <a:r>
              <a:rPr lang="et-EE" dirty="0"/>
              <a:t>Ühistranspordi puhul juba aastaid kõige olulisemaks aspektiks peetud sõiduplaanist kinnipidamine osutus tähtsaimaks ka seekord. Järgnevad varemgi esikolmikus olnud sõiduki puhtus ja parajad sõiduintervallid.</a:t>
            </a:r>
          </a:p>
          <a:p>
            <a:pPr marL="0" indent="0">
              <a:buNone/>
            </a:pPr>
            <a:endParaRPr lang="et-EE" dirty="0"/>
          </a:p>
          <a:p>
            <a:endParaRPr lang="et-EE" dirty="0"/>
          </a:p>
          <a:p>
            <a:pPr marL="0" indent="0">
              <a:buNone/>
            </a:pPr>
            <a:endParaRPr lang="et-EE" dirty="0"/>
          </a:p>
          <a:p>
            <a:endParaRPr lang="et-EE" dirty="0"/>
          </a:p>
          <a:p>
            <a:endParaRPr lang="et-EE" dirty="0"/>
          </a:p>
        </p:txBody>
      </p:sp>
      <p:sp>
        <p:nvSpPr>
          <p:cNvPr id="3" name="Title 2">
            <a:extLst>
              <a:ext uri="{FF2B5EF4-FFF2-40B4-BE49-F238E27FC236}">
                <a16:creationId xmlns:a16="http://schemas.microsoft.com/office/drawing/2014/main" id="{D1F2EDCE-0E0B-4BB7-9BE4-2E4EA1F1F2B3}"/>
              </a:ext>
            </a:extLst>
          </p:cNvPr>
          <p:cNvSpPr>
            <a:spLocks noGrp="1"/>
          </p:cNvSpPr>
          <p:nvPr>
            <p:ph type="title"/>
          </p:nvPr>
        </p:nvSpPr>
        <p:spPr/>
        <p:txBody>
          <a:bodyPr/>
          <a:lstStyle/>
          <a:p>
            <a:r>
              <a:rPr lang="et-EE" dirty="0"/>
              <a:t>Lühikokkuvõte</a:t>
            </a:r>
          </a:p>
        </p:txBody>
      </p:sp>
    </p:spTree>
    <p:extLst>
      <p:ext uri="{BB962C8B-B14F-4D97-AF65-F5344CB8AC3E}">
        <p14:creationId xmlns:p14="http://schemas.microsoft.com/office/powerpoint/2010/main" val="6547671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45A0-68A8-4D3C-9EAD-7E6B2F8F6F65}"/>
              </a:ext>
            </a:extLst>
          </p:cNvPr>
          <p:cNvSpPr>
            <a:spLocks noGrp="1"/>
          </p:cNvSpPr>
          <p:nvPr>
            <p:ph type="title"/>
          </p:nvPr>
        </p:nvSpPr>
        <p:spPr/>
        <p:txBody>
          <a:bodyPr/>
          <a:lstStyle/>
          <a:p>
            <a:r>
              <a:rPr lang="et-EE" dirty="0"/>
              <a:t>Sõidukijuhtide sõiduoskus ja teenindustase</a:t>
            </a:r>
          </a:p>
        </p:txBody>
      </p:sp>
      <p:sp>
        <p:nvSpPr>
          <p:cNvPr id="5" name="Subtitle 4">
            <a:extLst>
              <a:ext uri="{FF2B5EF4-FFF2-40B4-BE49-F238E27FC236}">
                <a16:creationId xmlns:a16="http://schemas.microsoft.com/office/drawing/2014/main" id="{A5498D58-53FA-4E0D-A7C9-C218AF83BDAC}"/>
              </a:ext>
            </a:extLst>
          </p:cNvPr>
          <p:cNvSpPr>
            <a:spLocks noGrp="1"/>
          </p:cNvSpPr>
          <p:nvPr>
            <p:ph type="subTitle" idx="14"/>
          </p:nvPr>
        </p:nvSpPr>
        <p:spPr/>
        <p:txBody>
          <a:bodyPr/>
          <a:lstStyle/>
          <a:p>
            <a:r>
              <a:rPr lang="et-EE" dirty="0"/>
              <a:t>Tramm</a:t>
            </a:r>
            <a:r>
              <a:rPr lang="en-US" dirty="0"/>
              <a:t>- </a:t>
            </a:r>
            <a:r>
              <a:rPr lang="en-US" dirty="0" err="1"/>
              <a:t>võrdlus</a:t>
            </a:r>
            <a:r>
              <a:rPr lang="et-EE" dirty="0"/>
              <a:t>							Troll</a:t>
            </a:r>
            <a:r>
              <a:rPr lang="en-US" dirty="0"/>
              <a:t> - </a:t>
            </a:r>
            <a:r>
              <a:rPr lang="en-US" dirty="0" err="1"/>
              <a:t>võrdlus</a:t>
            </a:r>
            <a:endParaRPr lang="et-EE" dirty="0"/>
          </a:p>
        </p:txBody>
      </p:sp>
      <p:pic>
        <p:nvPicPr>
          <p:cNvPr id="9" name="Content Placeholder 8">
            <a:extLst>
              <a:ext uri="{FF2B5EF4-FFF2-40B4-BE49-F238E27FC236}">
                <a16:creationId xmlns:a16="http://schemas.microsoft.com/office/drawing/2014/main" id="{F52256A9-2F9A-449E-9E36-8350BF317314}"/>
              </a:ext>
            </a:extLst>
          </p:cNvPr>
          <p:cNvPicPr>
            <a:picLocks noGrp="1" noChangeAspect="1"/>
          </p:cNvPicPr>
          <p:nvPr>
            <p:ph sz="half" idx="1"/>
          </p:nvPr>
        </p:nvPicPr>
        <p:blipFill>
          <a:blip r:embed="rId2"/>
          <a:stretch>
            <a:fillRect/>
          </a:stretch>
        </p:blipFill>
        <p:spPr>
          <a:xfrm>
            <a:off x="1035420" y="1942892"/>
            <a:ext cx="5312392" cy="3974121"/>
          </a:xfrm>
          <a:prstGeom prst="rect">
            <a:avLst/>
          </a:prstGeom>
        </p:spPr>
      </p:pic>
      <p:pic>
        <p:nvPicPr>
          <p:cNvPr id="16" name="Content Placeholder 15">
            <a:extLst>
              <a:ext uri="{FF2B5EF4-FFF2-40B4-BE49-F238E27FC236}">
                <a16:creationId xmlns:a16="http://schemas.microsoft.com/office/drawing/2014/main" id="{740AFA74-7490-4AA3-9D0F-7C43F723300D}"/>
              </a:ext>
            </a:extLst>
          </p:cNvPr>
          <p:cNvPicPr>
            <a:picLocks noGrp="1" noChangeAspect="1"/>
          </p:cNvPicPr>
          <p:nvPr>
            <p:ph sz="half" idx="13"/>
          </p:nvPr>
        </p:nvPicPr>
        <p:blipFill>
          <a:blip r:embed="rId3"/>
          <a:stretch>
            <a:fillRect/>
          </a:stretch>
        </p:blipFill>
        <p:spPr>
          <a:xfrm>
            <a:off x="6494463" y="1942892"/>
            <a:ext cx="4859337" cy="3871982"/>
          </a:xfrm>
          <a:prstGeom prst="rect">
            <a:avLst/>
          </a:prstGeom>
        </p:spPr>
      </p:pic>
    </p:spTree>
    <p:extLst>
      <p:ext uri="{BB962C8B-B14F-4D97-AF65-F5344CB8AC3E}">
        <p14:creationId xmlns:p14="http://schemas.microsoft.com/office/powerpoint/2010/main" val="38375809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F947B-6B69-4EEC-9D0C-787C1AB5B53A}"/>
              </a:ext>
            </a:extLst>
          </p:cNvPr>
          <p:cNvSpPr>
            <a:spLocks noGrp="1"/>
          </p:cNvSpPr>
          <p:nvPr>
            <p:ph type="title"/>
          </p:nvPr>
        </p:nvSpPr>
        <p:spPr/>
        <p:txBody>
          <a:bodyPr/>
          <a:lstStyle/>
          <a:p>
            <a:r>
              <a:rPr lang="et-EE" dirty="0"/>
              <a:t>Sõidukiliikide võrdlus juhtide teenindustaseme osas</a:t>
            </a:r>
          </a:p>
        </p:txBody>
      </p:sp>
      <p:sp>
        <p:nvSpPr>
          <p:cNvPr id="3" name="Content Placeholder 2">
            <a:extLst>
              <a:ext uri="{FF2B5EF4-FFF2-40B4-BE49-F238E27FC236}">
                <a16:creationId xmlns:a16="http://schemas.microsoft.com/office/drawing/2014/main" id="{6E94835F-2B71-4D46-B07C-2AFE8209DE39}"/>
              </a:ext>
            </a:extLst>
          </p:cNvPr>
          <p:cNvSpPr>
            <a:spLocks noGrp="1"/>
          </p:cNvSpPr>
          <p:nvPr>
            <p:ph sz="half" idx="1"/>
          </p:nvPr>
        </p:nvSpPr>
        <p:spPr/>
        <p:txBody>
          <a:bodyPr/>
          <a:lstStyle/>
          <a:p>
            <a:r>
              <a:rPr lang="et-EE" dirty="0"/>
              <a:t>Sõidkiliikide omavahelises võrdluses näeme sama tendentsi, mis uuringus varem – trammid on pälvinud ka juhtide te</a:t>
            </a:r>
            <a:r>
              <a:rPr lang="en-US" dirty="0"/>
              <a:t>e</a:t>
            </a:r>
            <a:r>
              <a:rPr lang="et-EE" dirty="0" err="1"/>
              <a:t>nindustasemele</a:t>
            </a:r>
            <a:r>
              <a:rPr lang="et-EE" dirty="0"/>
              <a:t> kõrgemad hinnangud, busside ja trollide puhul on hinnangud väga sarnased.</a:t>
            </a:r>
          </a:p>
        </p:txBody>
      </p:sp>
      <p:sp>
        <p:nvSpPr>
          <p:cNvPr id="5" name="Subtitle 4">
            <a:extLst>
              <a:ext uri="{FF2B5EF4-FFF2-40B4-BE49-F238E27FC236}">
                <a16:creationId xmlns:a16="http://schemas.microsoft.com/office/drawing/2014/main" id="{6697E3C0-32C0-43F6-BA39-5A38383BE96B}"/>
              </a:ext>
            </a:extLst>
          </p:cNvPr>
          <p:cNvSpPr>
            <a:spLocks noGrp="1"/>
          </p:cNvSpPr>
          <p:nvPr>
            <p:ph type="subTitle" idx="14"/>
          </p:nvPr>
        </p:nvSpPr>
        <p:spPr/>
        <p:txBody>
          <a:bodyPr/>
          <a:lstStyle/>
          <a:p>
            <a:r>
              <a:rPr lang="et-EE" dirty="0"/>
              <a:t>N= kes kasutab </a:t>
            </a:r>
            <a:r>
              <a:rPr lang="en-US" dirty="0" err="1"/>
              <a:t>sõidukit</a:t>
            </a:r>
            <a:r>
              <a:rPr lang="en-US" dirty="0"/>
              <a:t> </a:t>
            </a:r>
            <a:r>
              <a:rPr lang="en-US" dirty="0" err="1"/>
              <a:t>vähemalt</a:t>
            </a:r>
            <a:r>
              <a:rPr lang="en-US" dirty="0"/>
              <a:t> </a:t>
            </a:r>
            <a:r>
              <a:rPr lang="en-US" dirty="0" err="1"/>
              <a:t>kord</a:t>
            </a:r>
            <a:r>
              <a:rPr lang="en-US" dirty="0"/>
              <a:t> </a:t>
            </a:r>
            <a:r>
              <a:rPr lang="en-US" dirty="0" err="1"/>
              <a:t>nädalas</a:t>
            </a:r>
            <a:endParaRPr lang="et-EE" dirty="0"/>
          </a:p>
        </p:txBody>
      </p:sp>
      <p:pic>
        <p:nvPicPr>
          <p:cNvPr id="11" name="Content Placeholder 10">
            <a:extLst>
              <a:ext uri="{FF2B5EF4-FFF2-40B4-BE49-F238E27FC236}">
                <a16:creationId xmlns:a16="http://schemas.microsoft.com/office/drawing/2014/main" id="{FF04654E-7E77-439F-BC89-9F447367FC5A}"/>
              </a:ext>
            </a:extLst>
          </p:cNvPr>
          <p:cNvPicPr>
            <a:picLocks noGrp="1" noChangeAspect="1"/>
          </p:cNvPicPr>
          <p:nvPr>
            <p:ph sz="half" idx="13"/>
          </p:nvPr>
        </p:nvPicPr>
        <p:blipFill>
          <a:blip r:embed="rId2"/>
          <a:stretch>
            <a:fillRect/>
          </a:stretch>
        </p:blipFill>
        <p:spPr>
          <a:xfrm>
            <a:off x="6445188" y="1611592"/>
            <a:ext cx="5140171" cy="3919196"/>
          </a:xfrm>
          <a:prstGeom prst="rect">
            <a:avLst/>
          </a:prstGeom>
        </p:spPr>
      </p:pic>
    </p:spTree>
    <p:extLst>
      <p:ext uri="{BB962C8B-B14F-4D97-AF65-F5344CB8AC3E}">
        <p14:creationId xmlns:p14="http://schemas.microsoft.com/office/powerpoint/2010/main" val="1981462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4E3-66B0-4626-8D9D-281E3805DFCF}"/>
              </a:ext>
            </a:extLst>
          </p:cNvPr>
          <p:cNvSpPr>
            <a:spLocks noGrp="1"/>
          </p:cNvSpPr>
          <p:nvPr>
            <p:ph type="title"/>
          </p:nvPr>
        </p:nvSpPr>
        <p:spPr/>
        <p:txBody>
          <a:bodyPr/>
          <a:lstStyle/>
          <a:p>
            <a:r>
              <a:rPr lang="et-EE" dirty="0"/>
              <a:t>TLT poolt edastatava info piisavus, lisainfo vajadus</a:t>
            </a:r>
          </a:p>
        </p:txBody>
      </p:sp>
      <p:sp>
        <p:nvSpPr>
          <p:cNvPr id="7" name="Content Placeholder 6">
            <a:extLst>
              <a:ext uri="{FF2B5EF4-FFF2-40B4-BE49-F238E27FC236}">
                <a16:creationId xmlns:a16="http://schemas.microsoft.com/office/drawing/2014/main" id="{E2725E45-293B-4C7D-99B8-6552D0E95A53}"/>
              </a:ext>
            </a:extLst>
          </p:cNvPr>
          <p:cNvSpPr>
            <a:spLocks noGrp="1"/>
          </p:cNvSpPr>
          <p:nvPr>
            <p:ph sz="half" idx="1"/>
          </p:nvPr>
        </p:nvSpPr>
        <p:spPr/>
        <p:txBody>
          <a:bodyPr>
            <a:normAutofit lnSpcReduction="10000"/>
          </a:bodyPr>
          <a:lstStyle/>
          <a:p>
            <a:r>
              <a:rPr lang="et-EE" dirty="0"/>
              <a:t>Küsimus: Kas info, mida edastab Tallinna Linnatranspordi AS oma teenuste kohta, on Teie arvates piisav?</a:t>
            </a:r>
          </a:p>
          <a:p>
            <a:r>
              <a:rPr lang="en-US" dirty="0"/>
              <a:t>69</a:t>
            </a:r>
            <a:r>
              <a:rPr lang="et-EE" dirty="0"/>
              <a:t>% arvates on seda piisavalt ning 5% arvates on vähevõitu. 2</a:t>
            </a:r>
            <a:r>
              <a:rPr lang="en-US" dirty="0"/>
              <a:t>6</a:t>
            </a:r>
            <a:r>
              <a:rPr lang="et-EE" dirty="0"/>
              <a:t>% ei oska vastata.</a:t>
            </a:r>
          </a:p>
          <a:p>
            <a:r>
              <a:rPr lang="et-EE" dirty="0"/>
              <a:t>Võrreldes eelmise aastaga on rahulolu samal tasemel. </a:t>
            </a:r>
          </a:p>
          <a:p>
            <a:r>
              <a:rPr lang="et-EE" dirty="0"/>
              <a:t>Küsimus: </a:t>
            </a:r>
            <a:r>
              <a:rPr lang="et-EE" b="1" dirty="0"/>
              <a:t>Millisest infost on puudus?</a:t>
            </a:r>
          </a:p>
          <a:p>
            <a:r>
              <a:rPr lang="et-EE" dirty="0"/>
              <a:t>Vastajad tunnevad puudust infost arengute kohta – nt. millal tulevad uued liinid? Samuti liiklusummikute korral, peatuste asukohtade infost, juhul, kui buss jääb tulemata või hilineb. </a:t>
            </a:r>
          </a:p>
          <a:p>
            <a:r>
              <a:rPr lang="et-EE" dirty="0"/>
              <a:t>Esitati ka märkusi: Tallinna veebikaart ei tööta alati, võiks olla </a:t>
            </a:r>
            <a:r>
              <a:rPr lang="et-EE" dirty="0" err="1"/>
              <a:t>äpp</a:t>
            </a:r>
            <a:r>
              <a:rPr lang="et-EE" dirty="0"/>
              <a:t>, oleks vaja rohkem tabloosid ning et sõiduplaanide ja peatuste asukohtade muutused ei kajastu kusagil.</a:t>
            </a:r>
          </a:p>
          <a:p>
            <a:r>
              <a:rPr lang="et-EE" dirty="0"/>
              <a:t>Üks vastaja tõi välja mure: „</a:t>
            </a:r>
            <a:r>
              <a:rPr lang="et-EE" i="1" dirty="0"/>
              <a:t>Paljassaare peatuses vale info bussi nr 26 kohta, samuti peatuses </a:t>
            </a:r>
            <a:r>
              <a:rPr lang="et-EE" i="1" dirty="0" err="1"/>
              <a:t>Löwenruh</a:t>
            </a:r>
            <a:r>
              <a:rPr lang="et-EE" i="1" dirty="0"/>
              <a:t> nr 26 on väljas ajad, kuid buss seal ei peatu. Tallinna transpordiamet ei reageeri kirjutamisele ja helistamisele. Depoosse sõitvad trammid on numbritega, kuigi sõidavad pool </a:t>
            </a:r>
            <a:r>
              <a:rPr lang="et-EE" i="1" dirty="0" err="1"/>
              <a:t>marsuuti</a:t>
            </a:r>
            <a:r>
              <a:rPr lang="et-EE" i="1" dirty="0"/>
              <a:t>.</a:t>
            </a:r>
          </a:p>
          <a:p>
            <a:pPr marL="0" indent="0">
              <a:buNone/>
            </a:pPr>
            <a:endParaRPr lang="et-EE" i="1" dirty="0"/>
          </a:p>
          <a:p>
            <a:endParaRPr lang="et-EE" dirty="0"/>
          </a:p>
        </p:txBody>
      </p:sp>
      <p:sp>
        <p:nvSpPr>
          <p:cNvPr id="6" name="Subtitle 3">
            <a:extLst>
              <a:ext uri="{FF2B5EF4-FFF2-40B4-BE49-F238E27FC236}">
                <a16:creationId xmlns:a16="http://schemas.microsoft.com/office/drawing/2014/main" id="{19410193-09FD-4EFA-8C30-0C3C9859A6CF}"/>
              </a:ext>
            </a:extLst>
          </p:cNvPr>
          <p:cNvSpPr>
            <a:spLocks noGrp="1"/>
          </p:cNvSpPr>
          <p:nvPr>
            <p:ph type="subTitle" idx="14"/>
          </p:nvPr>
        </p:nvSpPr>
        <p:spPr>
          <a:xfrm>
            <a:off x="1301750" y="941388"/>
            <a:ext cx="10052050" cy="434975"/>
          </a:xfrm>
        </p:spPr>
        <p:txBody>
          <a:bodyPr/>
          <a:lstStyle/>
          <a:p>
            <a:r>
              <a:rPr lang="et-EE" dirty="0"/>
              <a:t>N=3</a:t>
            </a:r>
            <a:r>
              <a:rPr lang="en-US" dirty="0"/>
              <a:t>88</a:t>
            </a:r>
            <a:r>
              <a:rPr lang="et-EE" dirty="0"/>
              <a:t>, kes kasutab ühistransporti</a:t>
            </a:r>
          </a:p>
          <a:p>
            <a:endParaRPr lang="et-EE" dirty="0"/>
          </a:p>
        </p:txBody>
      </p:sp>
      <p:pic>
        <p:nvPicPr>
          <p:cNvPr id="10" name="Content Placeholder 9">
            <a:extLst>
              <a:ext uri="{FF2B5EF4-FFF2-40B4-BE49-F238E27FC236}">
                <a16:creationId xmlns:a16="http://schemas.microsoft.com/office/drawing/2014/main" id="{201870CF-C33A-432B-A31F-3247321E23FC}"/>
              </a:ext>
            </a:extLst>
          </p:cNvPr>
          <p:cNvPicPr>
            <a:picLocks noGrp="1" noChangeAspect="1"/>
          </p:cNvPicPr>
          <p:nvPr>
            <p:ph sz="half" idx="13"/>
          </p:nvPr>
        </p:nvPicPr>
        <p:blipFill>
          <a:blip r:embed="rId2"/>
          <a:stretch>
            <a:fillRect/>
          </a:stretch>
        </p:blipFill>
        <p:spPr>
          <a:xfrm>
            <a:off x="6460521" y="1210514"/>
            <a:ext cx="5200962" cy="5252429"/>
          </a:xfrm>
          <a:prstGeom prst="rect">
            <a:avLst/>
          </a:prstGeom>
        </p:spPr>
      </p:pic>
    </p:spTree>
    <p:extLst>
      <p:ext uri="{BB962C8B-B14F-4D97-AF65-F5344CB8AC3E}">
        <p14:creationId xmlns:p14="http://schemas.microsoft.com/office/powerpoint/2010/main" val="30153655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45A0-68A8-4D3C-9EAD-7E6B2F8F6F65}"/>
              </a:ext>
            </a:extLst>
          </p:cNvPr>
          <p:cNvSpPr>
            <a:spLocks noGrp="1"/>
          </p:cNvSpPr>
          <p:nvPr>
            <p:ph type="title"/>
          </p:nvPr>
        </p:nvSpPr>
        <p:spPr/>
        <p:txBody>
          <a:bodyPr/>
          <a:lstStyle/>
          <a:p>
            <a:r>
              <a:rPr lang="et-EE" dirty="0"/>
              <a:t>Vajadus uue ühistranspordiliini järele</a:t>
            </a:r>
          </a:p>
        </p:txBody>
      </p:sp>
      <p:sp>
        <p:nvSpPr>
          <p:cNvPr id="3" name="Content Placeholder 2">
            <a:extLst>
              <a:ext uri="{FF2B5EF4-FFF2-40B4-BE49-F238E27FC236}">
                <a16:creationId xmlns:a16="http://schemas.microsoft.com/office/drawing/2014/main" id="{07DC60CD-F26F-48B7-8F2D-CAA1A390D49F}"/>
              </a:ext>
            </a:extLst>
          </p:cNvPr>
          <p:cNvSpPr>
            <a:spLocks noGrp="1"/>
          </p:cNvSpPr>
          <p:nvPr>
            <p:ph sz="half" idx="1"/>
          </p:nvPr>
        </p:nvSpPr>
        <p:spPr/>
        <p:txBody>
          <a:bodyPr/>
          <a:lstStyle/>
          <a:p>
            <a:r>
              <a:rPr lang="et-EE" dirty="0"/>
              <a:t>Uuringu põhjal on seekord vastajate </a:t>
            </a:r>
            <a:r>
              <a:rPr lang="en-US" dirty="0" err="1"/>
              <a:t>osakaal</a:t>
            </a:r>
            <a:r>
              <a:rPr lang="et-EE" dirty="0"/>
              <a:t>, kelle hinnangul oleks vaja Tallinnas uut ühistranspordiliini</a:t>
            </a:r>
            <a:r>
              <a:rPr lang="en-US" dirty="0"/>
              <a:t> 24%, </a:t>
            </a:r>
            <a:r>
              <a:rPr lang="et-EE" dirty="0"/>
              <a:t>võrreldes eelmise uuringuga on see veidi suurenenud.</a:t>
            </a:r>
          </a:p>
          <a:p>
            <a:r>
              <a:rPr lang="et-EE" dirty="0"/>
              <a:t>Keskmisest sagedamini märgiti uue liini vajadust </a:t>
            </a:r>
            <a:r>
              <a:rPr lang="en-US" dirty="0" err="1"/>
              <a:t>teistkordselt</a:t>
            </a:r>
            <a:r>
              <a:rPr lang="en-US" dirty="0"/>
              <a:t> </a:t>
            </a:r>
            <a:r>
              <a:rPr lang="et-EE" dirty="0"/>
              <a:t>Põhja-Tallinna linnaosas.</a:t>
            </a:r>
          </a:p>
          <a:p>
            <a:endParaRPr lang="et-EE" dirty="0"/>
          </a:p>
          <a:p>
            <a:r>
              <a:rPr lang="et-EE" dirty="0"/>
              <a:t>Järgmises küsimuses täpsustati avatud kujul, millist liini vastaja silmas peab.  Selgus, et taas nimetati väga palju erinevaid </a:t>
            </a:r>
            <a:r>
              <a:rPr lang="en-US" dirty="0" err="1"/>
              <a:t>võimalikke</a:t>
            </a:r>
            <a:r>
              <a:rPr lang="en-US" dirty="0"/>
              <a:t> </a:t>
            </a:r>
            <a:r>
              <a:rPr lang="et-EE" dirty="0"/>
              <a:t>l</a:t>
            </a:r>
            <a:r>
              <a:rPr lang="en-US" dirty="0" err="1"/>
              <a:t>i</a:t>
            </a:r>
            <a:r>
              <a:rPr lang="et-EE" dirty="0"/>
              <a:t>ine, kokku 128 korral.  Mitmel korral nimetati järgmisi liine:</a:t>
            </a:r>
          </a:p>
          <a:p>
            <a:pPr lvl="1"/>
            <a:r>
              <a:rPr lang="et-EE" dirty="0"/>
              <a:t>Tramm Viimsisse</a:t>
            </a:r>
          </a:p>
          <a:p>
            <a:pPr lvl="1"/>
            <a:r>
              <a:rPr lang="et-EE" dirty="0"/>
              <a:t>Aaviku-kesklinn, Aaviku- Mustamäe</a:t>
            </a:r>
          </a:p>
          <a:p>
            <a:pPr lvl="1"/>
            <a:r>
              <a:rPr lang="et-EE" dirty="0"/>
              <a:t>Kopli-</a:t>
            </a:r>
            <a:r>
              <a:rPr lang="et-EE" dirty="0" err="1"/>
              <a:t>Õismäe</a:t>
            </a:r>
            <a:endParaRPr lang="et-EE" dirty="0"/>
          </a:p>
          <a:p>
            <a:pPr lvl="1"/>
            <a:r>
              <a:rPr lang="et-EE" dirty="0"/>
              <a:t>Kopli-Tondi</a:t>
            </a:r>
          </a:p>
          <a:p>
            <a:pPr lvl="1"/>
            <a:r>
              <a:rPr lang="et-EE" dirty="0"/>
              <a:t>Kakumäe-Mustamäe</a:t>
            </a:r>
          </a:p>
          <a:p>
            <a:pPr lvl="1"/>
            <a:endParaRPr lang="et-EE" dirty="0"/>
          </a:p>
          <a:p>
            <a:pPr marL="457189" lvl="1" indent="0">
              <a:buNone/>
            </a:pPr>
            <a:r>
              <a:rPr lang="et-EE" dirty="0"/>
              <a:t>Kõik vastused on välja toodud uuringu lisas.</a:t>
            </a:r>
          </a:p>
        </p:txBody>
      </p:sp>
      <p:sp>
        <p:nvSpPr>
          <p:cNvPr id="5" name="Subtitle 4">
            <a:extLst>
              <a:ext uri="{FF2B5EF4-FFF2-40B4-BE49-F238E27FC236}">
                <a16:creationId xmlns:a16="http://schemas.microsoft.com/office/drawing/2014/main" id="{A5498D58-53FA-4E0D-A7C9-C218AF83BDAC}"/>
              </a:ext>
            </a:extLst>
          </p:cNvPr>
          <p:cNvSpPr>
            <a:spLocks noGrp="1"/>
          </p:cNvSpPr>
          <p:nvPr>
            <p:ph type="subTitle" idx="14"/>
          </p:nvPr>
        </p:nvSpPr>
        <p:spPr/>
        <p:txBody>
          <a:bodyPr/>
          <a:lstStyle/>
          <a:p>
            <a:r>
              <a:rPr lang="et-EE" dirty="0"/>
              <a:t>N=3</a:t>
            </a:r>
            <a:r>
              <a:rPr lang="en-US" dirty="0"/>
              <a:t>88</a:t>
            </a:r>
            <a:r>
              <a:rPr lang="et-EE" dirty="0"/>
              <a:t>, kes kasutab ühistransporti</a:t>
            </a:r>
          </a:p>
          <a:p>
            <a:endParaRPr lang="et-EE" dirty="0"/>
          </a:p>
        </p:txBody>
      </p:sp>
      <p:pic>
        <p:nvPicPr>
          <p:cNvPr id="10" name="Content Placeholder 9">
            <a:extLst>
              <a:ext uri="{FF2B5EF4-FFF2-40B4-BE49-F238E27FC236}">
                <a16:creationId xmlns:a16="http://schemas.microsoft.com/office/drawing/2014/main" id="{7AAE107C-57D3-4A60-B1B4-662916CB9859}"/>
              </a:ext>
            </a:extLst>
          </p:cNvPr>
          <p:cNvPicPr>
            <a:picLocks noGrp="1" noChangeAspect="1"/>
          </p:cNvPicPr>
          <p:nvPr>
            <p:ph sz="half" idx="13"/>
          </p:nvPr>
        </p:nvPicPr>
        <p:blipFill>
          <a:blip r:embed="rId2"/>
          <a:stretch>
            <a:fillRect/>
          </a:stretch>
        </p:blipFill>
        <p:spPr>
          <a:xfrm>
            <a:off x="6328144" y="1514165"/>
            <a:ext cx="4904653" cy="3514677"/>
          </a:xfrm>
          <a:prstGeom prst="rect">
            <a:avLst/>
          </a:prstGeom>
        </p:spPr>
      </p:pic>
    </p:spTree>
    <p:extLst>
      <p:ext uri="{BB962C8B-B14F-4D97-AF65-F5344CB8AC3E}">
        <p14:creationId xmlns:p14="http://schemas.microsoft.com/office/powerpoint/2010/main" val="42307812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CAE23-289A-46CA-A4CE-F5E6E85C17B6}"/>
              </a:ext>
            </a:extLst>
          </p:cNvPr>
          <p:cNvSpPr>
            <a:spLocks noGrp="1"/>
          </p:cNvSpPr>
          <p:nvPr>
            <p:ph type="title"/>
          </p:nvPr>
        </p:nvSpPr>
        <p:spPr/>
        <p:txBody>
          <a:bodyPr/>
          <a:lstStyle/>
          <a:p>
            <a:r>
              <a:rPr lang="et-EE" dirty="0"/>
              <a:t>Kesklinnast lähtuvad trammiliinid</a:t>
            </a:r>
          </a:p>
        </p:txBody>
      </p:sp>
      <p:sp>
        <p:nvSpPr>
          <p:cNvPr id="3" name="Content Placeholder 2">
            <a:extLst>
              <a:ext uri="{FF2B5EF4-FFF2-40B4-BE49-F238E27FC236}">
                <a16:creationId xmlns:a16="http://schemas.microsoft.com/office/drawing/2014/main" id="{BC49FBDF-6DFB-425D-9847-9B0590063BAD}"/>
              </a:ext>
            </a:extLst>
          </p:cNvPr>
          <p:cNvSpPr>
            <a:spLocks noGrp="1"/>
          </p:cNvSpPr>
          <p:nvPr>
            <p:ph sz="half" idx="1"/>
          </p:nvPr>
        </p:nvSpPr>
        <p:spPr/>
        <p:txBody>
          <a:bodyPr/>
          <a:lstStyle/>
          <a:p>
            <a:r>
              <a:rPr lang="et-EE" dirty="0"/>
              <a:t>Vastajatele pakuti välja kaheksa võimalikku uut trammiliini, mis algaksid kesklinnast, ning paluti märkida oma eelistus.</a:t>
            </a:r>
          </a:p>
          <a:p>
            <a:r>
              <a:rPr lang="et-EE" dirty="0"/>
              <a:t>Enim pooldajaid kogusid ka  seekord Kesklinna-Lasnamäe ja Kesklinna-Mustamäe liinid. Rohkem huvi oleks ka Kesklinn- Viimsi liini vastu.</a:t>
            </a:r>
          </a:p>
        </p:txBody>
      </p:sp>
      <p:sp>
        <p:nvSpPr>
          <p:cNvPr id="5" name="Subtitle 4">
            <a:extLst>
              <a:ext uri="{FF2B5EF4-FFF2-40B4-BE49-F238E27FC236}">
                <a16:creationId xmlns:a16="http://schemas.microsoft.com/office/drawing/2014/main" id="{854DFD9A-DEEE-4F7D-984C-79B5F901C50F}"/>
              </a:ext>
            </a:extLst>
          </p:cNvPr>
          <p:cNvSpPr>
            <a:spLocks noGrp="1"/>
          </p:cNvSpPr>
          <p:nvPr>
            <p:ph type="subTitle" idx="14"/>
          </p:nvPr>
        </p:nvSpPr>
        <p:spPr/>
        <p:txBody>
          <a:bodyPr/>
          <a:lstStyle/>
          <a:p>
            <a:r>
              <a:rPr lang="et-EE" dirty="0"/>
              <a:t>N=</a:t>
            </a:r>
            <a:r>
              <a:rPr lang="en-US" dirty="0"/>
              <a:t>248</a:t>
            </a:r>
            <a:r>
              <a:rPr lang="et-EE" dirty="0"/>
              <a:t>, kes </a:t>
            </a:r>
            <a:r>
              <a:rPr lang="en-US" dirty="0" err="1"/>
              <a:t>pooldab</a:t>
            </a:r>
            <a:r>
              <a:rPr lang="en-US" dirty="0"/>
              <a:t> </a:t>
            </a:r>
            <a:r>
              <a:rPr lang="en-US" dirty="0" err="1"/>
              <a:t>uute</a:t>
            </a:r>
            <a:r>
              <a:rPr lang="en-US" dirty="0"/>
              <a:t> </a:t>
            </a:r>
            <a:r>
              <a:rPr lang="en-US" dirty="0" err="1"/>
              <a:t>trammiliinide</a:t>
            </a:r>
            <a:r>
              <a:rPr lang="en-US" dirty="0"/>
              <a:t> </a:t>
            </a:r>
            <a:r>
              <a:rPr lang="en-US" dirty="0" err="1"/>
              <a:t>rajamist</a:t>
            </a:r>
            <a:r>
              <a:rPr lang="et-EE" dirty="0"/>
              <a:t>	</a:t>
            </a:r>
          </a:p>
        </p:txBody>
      </p:sp>
      <p:pic>
        <p:nvPicPr>
          <p:cNvPr id="11" name="Content Placeholder 10">
            <a:extLst>
              <a:ext uri="{FF2B5EF4-FFF2-40B4-BE49-F238E27FC236}">
                <a16:creationId xmlns:a16="http://schemas.microsoft.com/office/drawing/2014/main" id="{000896C4-F675-4B48-8B51-247F35678C94}"/>
              </a:ext>
            </a:extLst>
          </p:cNvPr>
          <p:cNvPicPr>
            <a:picLocks noGrp="1" noChangeAspect="1"/>
          </p:cNvPicPr>
          <p:nvPr>
            <p:ph sz="half" idx="13"/>
          </p:nvPr>
        </p:nvPicPr>
        <p:blipFill>
          <a:blip r:embed="rId2"/>
          <a:stretch>
            <a:fillRect/>
          </a:stretch>
        </p:blipFill>
        <p:spPr>
          <a:xfrm>
            <a:off x="6628987" y="1499191"/>
            <a:ext cx="4972372" cy="4536547"/>
          </a:xfrm>
          <a:prstGeom prst="rect">
            <a:avLst/>
          </a:prstGeom>
        </p:spPr>
      </p:pic>
    </p:spTree>
    <p:extLst>
      <p:ext uri="{BB962C8B-B14F-4D97-AF65-F5344CB8AC3E}">
        <p14:creationId xmlns:p14="http://schemas.microsoft.com/office/powerpoint/2010/main" val="42731273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5CE36-132E-40D9-9CF5-B9D09E37D8C3}"/>
              </a:ext>
            </a:extLst>
          </p:cNvPr>
          <p:cNvSpPr>
            <a:spLocks noGrp="1"/>
          </p:cNvSpPr>
          <p:nvPr>
            <p:ph type="title"/>
          </p:nvPr>
        </p:nvSpPr>
        <p:spPr/>
        <p:txBody>
          <a:bodyPr/>
          <a:lstStyle/>
          <a:p>
            <a:r>
              <a:rPr lang="et-EE" dirty="0"/>
              <a:t>Sadamasse kulgeva trammiliini toetus</a:t>
            </a:r>
          </a:p>
        </p:txBody>
      </p:sp>
      <p:sp>
        <p:nvSpPr>
          <p:cNvPr id="5" name="Subtitle 4">
            <a:extLst>
              <a:ext uri="{FF2B5EF4-FFF2-40B4-BE49-F238E27FC236}">
                <a16:creationId xmlns:a16="http://schemas.microsoft.com/office/drawing/2014/main" id="{D58DFC97-7D83-44C5-B205-C82C0FBBFDB7}"/>
              </a:ext>
            </a:extLst>
          </p:cNvPr>
          <p:cNvSpPr>
            <a:spLocks noGrp="1"/>
          </p:cNvSpPr>
          <p:nvPr>
            <p:ph type="subTitle" idx="14"/>
          </p:nvPr>
        </p:nvSpPr>
        <p:spPr>
          <a:xfrm>
            <a:off x="1302488" y="940987"/>
            <a:ext cx="10051312" cy="425303"/>
          </a:xfrm>
        </p:spPr>
        <p:txBody>
          <a:bodyPr/>
          <a:lstStyle/>
          <a:p>
            <a:r>
              <a:rPr lang="et-EE" dirty="0"/>
              <a:t>N=</a:t>
            </a:r>
            <a:r>
              <a:rPr lang="en-US" dirty="0"/>
              <a:t>388</a:t>
            </a:r>
            <a:r>
              <a:rPr lang="et-EE" dirty="0"/>
              <a:t>, kes kasutab ühistransporti</a:t>
            </a:r>
          </a:p>
          <a:p>
            <a:endParaRPr lang="et-EE" dirty="0"/>
          </a:p>
        </p:txBody>
      </p:sp>
      <p:sp>
        <p:nvSpPr>
          <p:cNvPr id="6" name="Content Placeholder 2">
            <a:extLst>
              <a:ext uri="{FF2B5EF4-FFF2-40B4-BE49-F238E27FC236}">
                <a16:creationId xmlns:a16="http://schemas.microsoft.com/office/drawing/2014/main" id="{D096025A-3001-4080-BD4A-08A6AFF34300}"/>
              </a:ext>
            </a:extLst>
          </p:cNvPr>
          <p:cNvSpPr txBox="1">
            <a:spLocks/>
          </p:cNvSpPr>
          <p:nvPr/>
        </p:nvSpPr>
        <p:spPr>
          <a:xfrm>
            <a:off x="1302488" y="1499191"/>
            <a:ext cx="4860000" cy="488590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Tx/>
              <a:buBlip>
                <a:blip r:embed="rId2"/>
              </a:buBlip>
              <a:defRPr sz="1400" kern="1200" baseline="0">
                <a:solidFill>
                  <a:schemeClr val="tx2"/>
                </a:solidFill>
                <a:latin typeface="+mn-lt"/>
                <a:ea typeface="+mn-ea"/>
                <a:cs typeface="+mn-cs"/>
              </a:defRPr>
            </a:lvl1pPr>
            <a:lvl2pPr marL="685783" indent="-228594" algn="l" defTabSz="914377" rtl="0" eaLnBrk="1" latinLnBrk="0" hangingPunct="1">
              <a:lnSpc>
                <a:spcPct val="90000"/>
              </a:lnSpc>
              <a:spcBef>
                <a:spcPts val="500"/>
              </a:spcBef>
              <a:buFontTx/>
              <a:buBlip>
                <a:blip r:embed="rId2"/>
              </a:buBlip>
              <a:defRPr sz="1400" kern="1200" baseline="0">
                <a:solidFill>
                  <a:schemeClr val="tx2"/>
                </a:solidFill>
                <a:latin typeface="+mn-lt"/>
                <a:ea typeface="+mn-ea"/>
                <a:cs typeface="+mn-cs"/>
              </a:defRPr>
            </a:lvl2pPr>
            <a:lvl3pPr marL="1142971" indent="-228594" algn="l" defTabSz="914377" rtl="0" eaLnBrk="1" latinLnBrk="0" hangingPunct="1">
              <a:lnSpc>
                <a:spcPct val="90000"/>
              </a:lnSpc>
              <a:spcBef>
                <a:spcPts val="500"/>
              </a:spcBef>
              <a:buFontTx/>
              <a:buBlip>
                <a:blip r:embed="rId2"/>
              </a:buBlip>
              <a:defRPr sz="1400" kern="1200" baseline="0">
                <a:solidFill>
                  <a:schemeClr val="tx2"/>
                </a:solidFill>
                <a:latin typeface="+mn-lt"/>
                <a:ea typeface="+mn-ea"/>
                <a:cs typeface="+mn-cs"/>
              </a:defRPr>
            </a:lvl3pPr>
            <a:lvl4pPr marL="1600160" indent="-228594" algn="l" defTabSz="914377" rtl="0" eaLnBrk="1" latinLnBrk="0" hangingPunct="1">
              <a:lnSpc>
                <a:spcPct val="90000"/>
              </a:lnSpc>
              <a:spcBef>
                <a:spcPts val="500"/>
              </a:spcBef>
              <a:buFontTx/>
              <a:buBlip>
                <a:blip r:embed="rId2"/>
              </a:buBlip>
              <a:defRPr sz="1400" kern="1200" baseline="0">
                <a:solidFill>
                  <a:schemeClr val="tx2"/>
                </a:solidFill>
                <a:latin typeface="+mn-lt"/>
                <a:ea typeface="+mn-ea"/>
                <a:cs typeface="+mn-cs"/>
              </a:defRPr>
            </a:lvl4pPr>
            <a:lvl5pPr marL="2057349" indent="-228594" algn="l" defTabSz="914377" rtl="0" eaLnBrk="1" latinLnBrk="0" hangingPunct="1">
              <a:lnSpc>
                <a:spcPct val="90000"/>
              </a:lnSpc>
              <a:spcBef>
                <a:spcPts val="500"/>
              </a:spcBef>
              <a:buFontTx/>
              <a:buBlip>
                <a:blip r:embed="rId2"/>
              </a:buBlip>
              <a:defRPr sz="1400" kern="1200" baseline="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dirty="0"/>
              <a:t>Küsimus: Kas te pooldate trammiühenduse loomist sadamaga?</a:t>
            </a:r>
          </a:p>
          <a:p>
            <a:r>
              <a:rPr lang="et-EE" dirty="0"/>
              <a:t>Plaani kiidab heaks 7</a:t>
            </a:r>
            <a:r>
              <a:rPr lang="en-US" dirty="0"/>
              <a:t>7</a:t>
            </a:r>
            <a:r>
              <a:rPr lang="et-EE" dirty="0"/>
              <a:t>% vastanutest ja vaid </a:t>
            </a:r>
            <a:r>
              <a:rPr lang="en-US" dirty="0"/>
              <a:t>8</a:t>
            </a:r>
            <a:r>
              <a:rPr lang="et-EE" dirty="0"/>
              <a:t>% seda ei poolda.</a:t>
            </a:r>
          </a:p>
          <a:p>
            <a:r>
              <a:rPr lang="et-EE" dirty="0"/>
              <a:t>Toetus on püsinud kõrge ka varasemates uuringutes – </a:t>
            </a:r>
            <a:r>
              <a:rPr lang="en-US" dirty="0"/>
              <a:t>2019 </a:t>
            </a:r>
            <a:r>
              <a:rPr lang="en-US" dirty="0" err="1"/>
              <a:t>oli</a:t>
            </a:r>
            <a:r>
              <a:rPr lang="en-US" dirty="0"/>
              <a:t> see</a:t>
            </a:r>
            <a:r>
              <a:rPr lang="et-EE" dirty="0"/>
              <a:t> 72% ning aastal 2017 - 77%.</a:t>
            </a:r>
          </a:p>
          <a:p>
            <a:endParaRPr lang="et-EE" dirty="0"/>
          </a:p>
        </p:txBody>
      </p:sp>
      <p:pic>
        <p:nvPicPr>
          <p:cNvPr id="3" name="Picture 2">
            <a:extLst>
              <a:ext uri="{FF2B5EF4-FFF2-40B4-BE49-F238E27FC236}">
                <a16:creationId xmlns:a16="http://schemas.microsoft.com/office/drawing/2014/main" id="{95B50D48-235C-4408-8893-29472C0A9446}"/>
              </a:ext>
            </a:extLst>
          </p:cNvPr>
          <p:cNvPicPr>
            <a:picLocks noChangeAspect="1"/>
          </p:cNvPicPr>
          <p:nvPr/>
        </p:nvPicPr>
        <p:blipFill>
          <a:blip r:embed="rId3"/>
          <a:stretch>
            <a:fillRect/>
          </a:stretch>
        </p:blipFill>
        <p:spPr>
          <a:xfrm>
            <a:off x="6361176" y="1571562"/>
            <a:ext cx="4992624" cy="2525268"/>
          </a:xfrm>
          <a:prstGeom prst="rect">
            <a:avLst/>
          </a:prstGeom>
        </p:spPr>
      </p:pic>
    </p:spTree>
    <p:extLst>
      <p:ext uri="{BB962C8B-B14F-4D97-AF65-F5344CB8AC3E}">
        <p14:creationId xmlns:p14="http://schemas.microsoft.com/office/powerpoint/2010/main" val="25573016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AC859-6B28-44B7-8DD4-7BCBED22BDA6}"/>
              </a:ext>
            </a:extLst>
          </p:cNvPr>
          <p:cNvSpPr>
            <a:spLocks noGrp="1"/>
          </p:cNvSpPr>
          <p:nvPr>
            <p:ph type="title"/>
          </p:nvPr>
        </p:nvSpPr>
        <p:spPr>
          <a:xfrm>
            <a:off x="1140903" y="457202"/>
            <a:ext cx="10343625" cy="425303"/>
          </a:xfrm>
        </p:spPr>
        <p:txBody>
          <a:bodyPr/>
          <a:lstStyle/>
          <a:p>
            <a:r>
              <a:rPr lang="et-EE" dirty="0"/>
              <a:t>Korra tagamine ühistranspordis</a:t>
            </a:r>
          </a:p>
        </p:txBody>
      </p:sp>
      <p:sp>
        <p:nvSpPr>
          <p:cNvPr id="3" name="Content Placeholder 2">
            <a:extLst>
              <a:ext uri="{FF2B5EF4-FFF2-40B4-BE49-F238E27FC236}">
                <a16:creationId xmlns:a16="http://schemas.microsoft.com/office/drawing/2014/main" id="{8470CED1-73A9-4591-989A-BDA703CEFA8C}"/>
              </a:ext>
            </a:extLst>
          </p:cNvPr>
          <p:cNvSpPr>
            <a:spLocks noGrp="1"/>
          </p:cNvSpPr>
          <p:nvPr>
            <p:ph sz="half" idx="1"/>
          </p:nvPr>
        </p:nvSpPr>
        <p:spPr>
          <a:xfrm>
            <a:off x="1302488" y="1499191"/>
            <a:ext cx="4568154" cy="4885901"/>
          </a:xfrm>
        </p:spPr>
        <p:txBody>
          <a:bodyPr/>
          <a:lstStyle/>
          <a:p>
            <a:r>
              <a:rPr lang="et-EE" dirty="0"/>
              <a:t>Küsimus:  Kes peaks Teie arvates tagama korra ühistranspordis (asotsiaalsete eluviisidega inimeste sõidukist eemaldamine)?</a:t>
            </a:r>
          </a:p>
          <a:p>
            <a:r>
              <a:rPr lang="et-EE" dirty="0"/>
              <a:t>Kõige sagedamini eelistaksid vastajad, et korra tagaks MUPO. Järgnevalt nimetati politseid ja turvafirmat.</a:t>
            </a:r>
            <a:endParaRPr lang="en-US" dirty="0"/>
          </a:p>
          <a:p>
            <a:r>
              <a:rPr lang="en-US" dirty="0"/>
              <a:t>Ka </a:t>
            </a:r>
            <a:r>
              <a:rPr lang="et-EE" dirty="0"/>
              <a:t>eelmises uuringus eelistati </a:t>
            </a:r>
            <a:r>
              <a:rPr lang="et-EE" dirty="0" err="1"/>
              <a:t>korratagajana</a:t>
            </a:r>
            <a:r>
              <a:rPr lang="et-EE" dirty="0"/>
              <a:t> näha MUPO-t.</a:t>
            </a:r>
          </a:p>
        </p:txBody>
      </p:sp>
      <p:sp>
        <p:nvSpPr>
          <p:cNvPr id="5" name="Subtitle 4">
            <a:extLst>
              <a:ext uri="{FF2B5EF4-FFF2-40B4-BE49-F238E27FC236}">
                <a16:creationId xmlns:a16="http://schemas.microsoft.com/office/drawing/2014/main" id="{727F7A99-DB28-44D9-874B-3FA32D5003B1}"/>
              </a:ext>
            </a:extLst>
          </p:cNvPr>
          <p:cNvSpPr>
            <a:spLocks noGrp="1"/>
          </p:cNvSpPr>
          <p:nvPr>
            <p:ph type="subTitle" idx="14"/>
          </p:nvPr>
        </p:nvSpPr>
        <p:spPr/>
        <p:txBody>
          <a:bodyPr/>
          <a:lstStyle/>
          <a:p>
            <a:r>
              <a:rPr lang="et-EE" dirty="0"/>
              <a:t>N=</a:t>
            </a:r>
            <a:r>
              <a:rPr lang="en-US" dirty="0"/>
              <a:t>509</a:t>
            </a:r>
            <a:r>
              <a:rPr lang="et-EE" dirty="0"/>
              <a:t>, Kõik vastajad</a:t>
            </a:r>
          </a:p>
        </p:txBody>
      </p:sp>
      <p:pic>
        <p:nvPicPr>
          <p:cNvPr id="11" name="Content Placeholder 10">
            <a:extLst>
              <a:ext uri="{FF2B5EF4-FFF2-40B4-BE49-F238E27FC236}">
                <a16:creationId xmlns:a16="http://schemas.microsoft.com/office/drawing/2014/main" id="{0EEA0F7D-690D-4D21-8524-8201CA3D8E53}"/>
              </a:ext>
            </a:extLst>
          </p:cNvPr>
          <p:cNvPicPr>
            <a:picLocks noGrp="1" noChangeAspect="1"/>
          </p:cNvPicPr>
          <p:nvPr>
            <p:ph sz="half" idx="13"/>
          </p:nvPr>
        </p:nvPicPr>
        <p:blipFill>
          <a:blip r:embed="rId2"/>
          <a:stretch>
            <a:fillRect/>
          </a:stretch>
        </p:blipFill>
        <p:spPr>
          <a:xfrm>
            <a:off x="6305300" y="1571348"/>
            <a:ext cx="5179228" cy="4434406"/>
          </a:xfrm>
          <a:prstGeom prst="rect">
            <a:avLst/>
          </a:prstGeom>
        </p:spPr>
      </p:pic>
    </p:spTree>
    <p:extLst>
      <p:ext uri="{BB962C8B-B14F-4D97-AF65-F5344CB8AC3E}">
        <p14:creationId xmlns:p14="http://schemas.microsoft.com/office/powerpoint/2010/main" val="35240695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114160-9B19-4586-96C1-E51C6FA347CB}"/>
              </a:ext>
            </a:extLst>
          </p:cNvPr>
          <p:cNvSpPr>
            <a:spLocks noGrp="1"/>
          </p:cNvSpPr>
          <p:nvPr>
            <p:ph sz="half" idx="1"/>
          </p:nvPr>
        </p:nvSpPr>
        <p:spPr/>
        <p:txBody>
          <a:bodyPr/>
          <a:lstStyle/>
          <a:p>
            <a:r>
              <a:rPr lang="et-EE" b="1" dirty="0"/>
              <a:t>TLT maine </a:t>
            </a:r>
            <a:r>
              <a:rPr lang="et-EE" dirty="0"/>
              <a:t>on sõitjate silmis jätkuvalt suhteliselt kõrgel tasemel</a:t>
            </a:r>
            <a:r>
              <a:rPr lang="en-US" dirty="0"/>
              <a:t>, </a:t>
            </a:r>
            <a:r>
              <a:rPr lang="et-EE" dirty="0"/>
              <a:t>ehkki esineb ka kriitikat.</a:t>
            </a:r>
          </a:p>
          <a:p>
            <a:r>
              <a:rPr lang="et-EE" dirty="0"/>
              <a:t>Ligi kolmandik vastanutest on neutraalsel positsioonil ega oska täpsemalt hinnata, kuid asutust peetakse pigem arenevaks, ajaga </a:t>
            </a:r>
            <a:r>
              <a:rPr lang="et-EE" dirty="0" err="1"/>
              <a:t>kaasaskäivaks</a:t>
            </a:r>
            <a:r>
              <a:rPr lang="et-EE" dirty="0"/>
              <a:t>, sõitjate vajadustega arvestavaks ja küllalt avatuks. Negatiivseid hinnanguid on küllaltki vähe. </a:t>
            </a:r>
            <a:endParaRPr lang="en-US" dirty="0"/>
          </a:p>
          <a:p>
            <a:r>
              <a:rPr lang="et-EE" dirty="0"/>
              <a:t>Võrreldes eelmise uuringuga tulemus prktiliselt muutunud ei ole (slaid 48).</a:t>
            </a:r>
          </a:p>
          <a:p>
            <a:pPr marL="0" indent="0">
              <a:buNone/>
            </a:pPr>
            <a:endParaRPr lang="et-EE" dirty="0"/>
          </a:p>
        </p:txBody>
      </p:sp>
      <p:sp>
        <p:nvSpPr>
          <p:cNvPr id="3" name="Title 2">
            <a:extLst>
              <a:ext uri="{FF2B5EF4-FFF2-40B4-BE49-F238E27FC236}">
                <a16:creationId xmlns:a16="http://schemas.microsoft.com/office/drawing/2014/main" id="{1C19116D-A926-4A8E-A8DD-32B82E8CD1A2}"/>
              </a:ext>
            </a:extLst>
          </p:cNvPr>
          <p:cNvSpPr>
            <a:spLocks noGrp="1"/>
          </p:cNvSpPr>
          <p:nvPr>
            <p:ph type="title"/>
          </p:nvPr>
        </p:nvSpPr>
        <p:spPr/>
        <p:txBody>
          <a:bodyPr/>
          <a:lstStyle/>
          <a:p>
            <a:r>
              <a:rPr lang="et-EE" dirty="0"/>
              <a:t>TLT maine</a:t>
            </a:r>
          </a:p>
        </p:txBody>
      </p:sp>
    </p:spTree>
    <p:extLst>
      <p:ext uri="{BB962C8B-B14F-4D97-AF65-F5344CB8AC3E}">
        <p14:creationId xmlns:p14="http://schemas.microsoft.com/office/powerpoint/2010/main" val="414692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4E3-66B0-4626-8D9D-281E3805DFCF}"/>
              </a:ext>
            </a:extLst>
          </p:cNvPr>
          <p:cNvSpPr>
            <a:spLocks noGrp="1"/>
          </p:cNvSpPr>
          <p:nvPr>
            <p:ph type="title"/>
          </p:nvPr>
        </p:nvSpPr>
        <p:spPr/>
        <p:txBody>
          <a:bodyPr/>
          <a:lstStyle/>
          <a:p>
            <a:r>
              <a:rPr lang="et-EE" dirty="0"/>
              <a:t>TLT maine</a:t>
            </a:r>
          </a:p>
        </p:txBody>
      </p:sp>
      <p:sp>
        <p:nvSpPr>
          <p:cNvPr id="5" name="Subtitle 4">
            <a:extLst>
              <a:ext uri="{FF2B5EF4-FFF2-40B4-BE49-F238E27FC236}">
                <a16:creationId xmlns:a16="http://schemas.microsoft.com/office/drawing/2014/main" id="{1C5AD350-85C1-4731-BE56-A28FAD4A9131}"/>
              </a:ext>
            </a:extLst>
          </p:cNvPr>
          <p:cNvSpPr>
            <a:spLocks noGrp="1"/>
          </p:cNvSpPr>
          <p:nvPr>
            <p:ph type="subTitle" idx="14"/>
          </p:nvPr>
        </p:nvSpPr>
        <p:spPr/>
        <p:txBody>
          <a:bodyPr/>
          <a:lstStyle/>
          <a:p>
            <a:r>
              <a:rPr lang="et-EE" dirty="0"/>
              <a:t>N=3</a:t>
            </a:r>
            <a:r>
              <a:rPr lang="en-US" dirty="0"/>
              <a:t>88</a:t>
            </a:r>
            <a:r>
              <a:rPr lang="et-EE" dirty="0"/>
              <a:t>, kes kasutab ühistransporti</a:t>
            </a:r>
          </a:p>
          <a:p>
            <a:endParaRPr lang="et-EE" dirty="0"/>
          </a:p>
        </p:txBody>
      </p:sp>
      <p:pic>
        <p:nvPicPr>
          <p:cNvPr id="10" name="Content Placeholder 9">
            <a:extLst>
              <a:ext uri="{FF2B5EF4-FFF2-40B4-BE49-F238E27FC236}">
                <a16:creationId xmlns:a16="http://schemas.microsoft.com/office/drawing/2014/main" id="{F8E36D6E-511B-4EDA-882C-FDFFD3460EE9}"/>
              </a:ext>
            </a:extLst>
          </p:cNvPr>
          <p:cNvPicPr>
            <a:picLocks noGrp="1" noChangeAspect="1"/>
          </p:cNvPicPr>
          <p:nvPr>
            <p:ph sz="half" idx="1"/>
          </p:nvPr>
        </p:nvPicPr>
        <p:blipFill>
          <a:blip r:embed="rId2"/>
          <a:stretch>
            <a:fillRect/>
          </a:stretch>
        </p:blipFill>
        <p:spPr>
          <a:xfrm>
            <a:off x="922336" y="1376920"/>
            <a:ext cx="5240339" cy="5121534"/>
          </a:xfrm>
          <a:prstGeom prst="rect">
            <a:avLst/>
          </a:prstGeom>
        </p:spPr>
      </p:pic>
      <p:pic>
        <p:nvPicPr>
          <p:cNvPr id="16" name="Content Placeholder 15">
            <a:extLst>
              <a:ext uri="{FF2B5EF4-FFF2-40B4-BE49-F238E27FC236}">
                <a16:creationId xmlns:a16="http://schemas.microsoft.com/office/drawing/2014/main" id="{BB5FAA0A-0CA7-49CC-A1E1-0C3C2EB0B40E}"/>
              </a:ext>
            </a:extLst>
          </p:cNvPr>
          <p:cNvPicPr>
            <a:picLocks noGrp="1" noChangeAspect="1"/>
          </p:cNvPicPr>
          <p:nvPr>
            <p:ph sz="half" idx="13"/>
          </p:nvPr>
        </p:nvPicPr>
        <p:blipFill>
          <a:blip r:embed="rId3"/>
          <a:stretch>
            <a:fillRect/>
          </a:stretch>
        </p:blipFill>
        <p:spPr>
          <a:xfrm>
            <a:off x="6358023" y="1696027"/>
            <a:ext cx="5103899" cy="3710474"/>
          </a:xfrm>
          <a:prstGeom prst="rect">
            <a:avLst/>
          </a:prstGeom>
        </p:spPr>
      </p:pic>
    </p:spTree>
    <p:extLst>
      <p:ext uri="{BB962C8B-B14F-4D97-AF65-F5344CB8AC3E}">
        <p14:creationId xmlns:p14="http://schemas.microsoft.com/office/powerpoint/2010/main" val="6662417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6CCE9-B09B-4AB9-824D-1B80D7B5251C}"/>
              </a:ext>
            </a:extLst>
          </p:cNvPr>
          <p:cNvSpPr>
            <a:spLocks noGrp="1"/>
          </p:cNvSpPr>
          <p:nvPr>
            <p:ph type="title"/>
          </p:nvPr>
        </p:nvSpPr>
        <p:spPr/>
        <p:txBody>
          <a:bodyPr/>
          <a:lstStyle/>
          <a:p>
            <a:r>
              <a:rPr lang="et-EE" dirty="0"/>
              <a:t>Ettepanekud TLT-le</a:t>
            </a:r>
          </a:p>
        </p:txBody>
      </p:sp>
      <p:sp>
        <p:nvSpPr>
          <p:cNvPr id="3" name="Content Placeholder 2">
            <a:extLst>
              <a:ext uri="{FF2B5EF4-FFF2-40B4-BE49-F238E27FC236}">
                <a16:creationId xmlns:a16="http://schemas.microsoft.com/office/drawing/2014/main" id="{2C0781D6-42C1-4FF6-85B3-9541543D65C6}"/>
              </a:ext>
            </a:extLst>
          </p:cNvPr>
          <p:cNvSpPr>
            <a:spLocks noGrp="1"/>
          </p:cNvSpPr>
          <p:nvPr>
            <p:ph sz="half" idx="1"/>
          </p:nvPr>
        </p:nvSpPr>
        <p:spPr>
          <a:xfrm>
            <a:off x="1302487" y="1409701"/>
            <a:ext cx="9451237" cy="4975392"/>
          </a:xfrm>
        </p:spPr>
        <p:txBody>
          <a:bodyPr/>
          <a:lstStyle/>
          <a:p>
            <a:r>
              <a:rPr lang="en-US" dirty="0"/>
              <a:t>E</a:t>
            </a:r>
            <a:r>
              <a:rPr lang="et-EE" dirty="0" err="1"/>
              <a:t>ttepanekutes</a:t>
            </a:r>
            <a:r>
              <a:rPr lang="et-EE" dirty="0"/>
              <a:t> TLT-le kõlasid </a:t>
            </a:r>
            <a:r>
              <a:rPr lang="en-US" dirty="0" err="1"/>
              <a:t>seekord</a:t>
            </a:r>
            <a:r>
              <a:rPr lang="en-US" dirty="0"/>
              <a:t> </a:t>
            </a:r>
            <a:r>
              <a:rPr lang="et-EE" dirty="0"/>
              <a:t>järgmised teemad:</a:t>
            </a:r>
          </a:p>
          <a:p>
            <a:pPr lvl="1"/>
            <a:r>
              <a:rPr lang="et-EE" dirty="0"/>
              <a:t>Graafikud tihedamaks (bussid nr 27, 20, 33, 59)</a:t>
            </a:r>
          </a:p>
          <a:p>
            <a:pPr lvl="1"/>
            <a:r>
              <a:rPr lang="et-EE" dirty="0" err="1"/>
              <a:t>Desovahendid</a:t>
            </a:r>
            <a:r>
              <a:rPr lang="et-EE" dirty="0"/>
              <a:t> kõigisse bussidesse!</a:t>
            </a:r>
          </a:p>
          <a:p>
            <a:pPr lvl="1"/>
            <a:r>
              <a:rPr lang="et-EE" dirty="0"/>
              <a:t>Esineb järsku pidurdamist, hilinemist lõpp-peatusest väljasõidul</a:t>
            </a:r>
          </a:p>
          <a:p>
            <a:pPr lvl="1"/>
            <a:r>
              <a:rPr lang="et-EE" dirty="0"/>
              <a:t>Rohkem tramme</a:t>
            </a:r>
          </a:p>
          <a:p>
            <a:pPr lvl="1"/>
            <a:r>
              <a:rPr lang="et-EE" dirty="0"/>
              <a:t>Uusi busse</a:t>
            </a:r>
          </a:p>
          <a:p>
            <a:pPr lvl="1"/>
            <a:r>
              <a:rPr lang="et-EE" dirty="0"/>
              <a:t>Paremat puhtust</a:t>
            </a:r>
          </a:p>
          <a:p>
            <a:pPr lvl="1"/>
            <a:r>
              <a:rPr lang="et-EE" dirty="0"/>
              <a:t>Juhid võiksid olla viisakamad (oodata jooksjaid)</a:t>
            </a:r>
          </a:p>
          <a:p>
            <a:pPr lvl="1"/>
            <a:r>
              <a:rPr lang="et-EE" dirty="0"/>
              <a:t>Suvel on vaja paremat jahutust bussidesse</a:t>
            </a:r>
          </a:p>
          <a:p>
            <a:pPr lvl="1"/>
            <a:r>
              <a:rPr lang="et-EE" dirty="0"/>
              <a:t>Uusi bussiliine</a:t>
            </a:r>
          </a:p>
          <a:p>
            <a:pPr lvl="1"/>
            <a:r>
              <a:rPr lang="et-EE" dirty="0"/>
              <a:t>Peatuste teavitus vahest valel ajal</a:t>
            </a:r>
          </a:p>
          <a:p>
            <a:pPr lvl="1"/>
            <a:r>
              <a:rPr lang="et-EE" dirty="0"/>
              <a:t>Vähem ümberistumisi</a:t>
            </a:r>
          </a:p>
          <a:p>
            <a:endParaRPr lang="en-US" dirty="0"/>
          </a:p>
          <a:p>
            <a:r>
              <a:rPr lang="et-EE" dirty="0"/>
              <a:t>Kõik väljatoodud ettepanekud esitatakse aruande lisana.</a:t>
            </a:r>
          </a:p>
        </p:txBody>
      </p:sp>
    </p:spTree>
    <p:extLst>
      <p:ext uri="{BB962C8B-B14F-4D97-AF65-F5344CB8AC3E}">
        <p14:creationId xmlns:p14="http://schemas.microsoft.com/office/powerpoint/2010/main" val="163982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758D7-FAB7-4AF8-9118-853689EF185B}"/>
              </a:ext>
            </a:extLst>
          </p:cNvPr>
          <p:cNvSpPr>
            <a:spLocks noGrp="1"/>
          </p:cNvSpPr>
          <p:nvPr>
            <p:ph sz="half" idx="1"/>
          </p:nvPr>
        </p:nvSpPr>
        <p:spPr>
          <a:xfrm>
            <a:off x="1302488" y="1041723"/>
            <a:ext cx="10051312" cy="5343370"/>
          </a:xfrm>
        </p:spPr>
        <p:txBody>
          <a:bodyPr>
            <a:normAutofit/>
          </a:bodyPr>
          <a:lstStyle/>
          <a:p>
            <a:r>
              <a:rPr lang="et-EE" dirty="0"/>
              <a:t>Rahulolu erinevate transpordiliikidega on jätkuvalt kõrgel tasemel ning parim tulemus on seekord võrdselt bussil ja trammil - bussidega on rahul 88%, trammidega 86% ning trollidega 66% kasutajatest. </a:t>
            </a:r>
          </a:p>
          <a:p>
            <a:r>
              <a:rPr lang="et-EE" dirty="0"/>
              <a:t>Keskmised </a:t>
            </a:r>
            <a:r>
              <a:rPr lang="et-EE" dirty="0" err="1"/>
              <a:t>üldhinded</a:t>
            </a:r>
            <a:r>
              <a:rPr lang="et-EE" dirty="0"/>
              <a:t> skaalal 1-5 kujunesid järgmiselt: tramm 4,44, buss 4,29 ja troll 4,03 ning need on kõik aastaga paranenud.</a:t>
            </a:r>
          </a:p>
          <a:p>
            <a:r>
              <a:rPr lang="et-EE" dirty="0"/>
              <a:t>TLT teenuse kokkuvõtlikuks rahulolu hindeks kujunes 4,25, eelmisel korral oli 4,13.</a:t>
            </a:r>
          </a:p>
          <a:p>
            <a:r>
              <a:rPr lang="et-EE" dirty="0"/>
              <a:t>Võrreldes eelmise uuringuga on seekord vastajate hinnangud bussidele paranenud järgmiste tegurite osas: turvalisus sõidukis, mugavus, juhi käitumine, sõiduki sisekliima ja puhtus. Trammide ja trollide puhul on keskmised hinnangud samal tasemel.</a:t>
            </a:r>
          </a:p>
          <a:p>
            <a:r>
              <a:rPr lang="et-EE" dirty="0"/>
              <a:t>Sõiduki puhtuse osas pälvis kõrgeima hinnangu taas tramm – millega on rahul 82%, seejärel buss, mille puhtusega on rahul 79%. Trollide puhul on rahul 64% vastanutest. Võrreldes eelmise uuringuga on seekord nii bussi kui ka trolli puhul tulemus paranenud, trammil on see jäänud samale tasemele.</a:t>
            </a:r>
          </a:p>
          <a:p>
            <a:r>
              <a:rPr lang="et-EE" dirty="0"/>
              <a:t>Sõitjad on suhteliselt hästi rahul juhtide sõiduoskuse ja käitumisega. Kõige enam negatiivseid hinnanguid pälvis ka sel korral trollijuhtide sõidustiili sujuvus (7% pole rahul) ja bussijuhtide suhtlemisoskus (7% pole rahul). Muus osas näeme negatiivseid hinnanguid vähem. Keskmised hinnangud on alla 4 palli järgmiste juhi käitumist puudutavate hinnangute puhul: trollijuhtide ja bussijuhtide sõidustiili sujuvus, trollijuhtide käitumine liiklussituatsioonis ning bussi- ja trollijuhtide suhtlemisoskus. Seega antud tegurid vajaksid lähiajal enam tähelepanu pööramist.</a:t>
            </a:r>
          </a:p>
          <a:p>
            <a:r>
              <a:rPr lang="et-EE" dirty="0"/>
              <a:t>Vastajate osakaal, kelle hinnangul oleks vaja Tallinnas uut ühistranspordiliini, on 24%, võrreldes eelmise uuringuga </a:t>
            </a:r>
            <a:r>
              <a:rPr lang="en-US" dirty="0"/>
              <a:t>on see </a:t>
            </a:r>
            <a:r>
              <a:rPr lang="et-EE" dirty="0"/>
              <a:t>veidi suurenenud.</a:t>
            </a:r>
            <a:r>
              <a:rPr lang="en-US" dirty="0"/>
              <a:t> </a:t>
            </a:r>
            <a:r>
              <a:rPr lang="et-EE" dirty="0"/>
              <a:t>Keskmisest sagedamini märgiti uue liini vajadust teist aastat järjest Põhja-Tallinna linnaosas.</a:t>
            </a:r>
          </a:p>
          <a:p>
            <a:pPr marL="0" indent="0">
              <a:buNone/>
            </a:pPr>
            <a:endParaRPr lang="et-EE" dirty="0"/>
          </a:p>
        </p:txBody>
      </p:sp>
      <p:sp>
        <p:nvSpPr>
          <p:cNvPr id="3" name="Title 2">
            <a:extLst>
              <a:ext uri="{FF2B5EF4-FFF2-40B4-BE49-F238E27FC236}">
                <a16:creationId xmlns:a16="http://schemas.microsoft.com/office/drawing/2014/main" id="{D1F2EDCE-0E0B-4BB7-9BE4-2E4EA1F1F2B3}"/>
              </a:ext>
            </a:extLst>
          </p:cNvPr>
          <p:cNvSpPr>
            <a:spLocks noGrp="1"/>
          </p:cNvSpPr>
          <p:nvPr>
            <p:ph type="title"/>
          </p:nvPr>
        </p:nvSpPr>
        <p:spPr/>
        <p:txBody>
          <a:bodyPr/>
          <a:lstStyle/>
          <a:p>
            <a:r>
              <a:rPr lang="et-EE" dirty="0"/>
              <a:t>Lühikokkuvõte</a:t>
            </a:r>
          </a:p>
        </p:txBody>
      </p:sp>
    </p:spTree>
    <p:extLst>
      <p:ext uri="{BB962C8B-B14F-4D97-AF65-F5344CB8AC3E}">
        <p14:creationId xmlns:p14="http://schemas.microsoft.com/office/powerpoint/2010/main" val="16964006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F89B-4BDC-4F1C-BFA0-653401951919}"/>
              </a:ext>
            </a:extLst>
          </p:cNvPr>
          <p:cNvSpPr>
            <a:spLocks noGrp="1"/>
          </p:cNvSpPr>
          <p:nvPr>
            <p:ph type="title"/>
          </p:nvPr>
        </p:nvSpPr>
        <p:spPr/>
        <p:txBody>
          <a:bodyPr/>
          <a:lstStyle/>
          <a:p>
            <a:r>
              <a:rPr lang="et-EE" dirty="0"/>
              <a:t>Autojuhtide kursisolu ühistranspordiga</a:t>
            </a:r>
          </a:p>
        </p:txBody>
      </p:sp>
      <p:sp>
        <p:nvSpPr>
          <p:cNvPr id="3" name="Content Placeholder 2">
            <a:extLst>
              <a:ext uri="{FF2B5EF4-FFF2-40B4-BE49-F238E27FC236}">
                <a16:creationId xmlns:a16="http://schemas.microsoft.com/office/drawing/2014/main" id="{381EF2E8-C4AD-4E15-9811-36DE2CCB46D7}"/>
              </a:ext>
            </a:extLst>
          </p:cNvPr>
          <p:cNvSpPr>
            <a:spLocks noGrp="1"/>
          </p:cNvSpPr>
          <p:nvPr>
            <p:ph sz="half" idx="1"/>
          </p:nvPr>
        </p:nvSpPr>
        <p:spPr>
          <a:xfrm>
            <a:off x="1302488" y="1499191"/>
            <a:ext cx="4722927" cy="4885901"/>
          </a:xfrm>
        </p:spPr>
        <p:txBody>
          <a:bodyPr/>
          <a:lstStyle/>
          <a:p>
            <a:r>
              <a:rPr lang="et-EE" dirty="0"/>
              <a:t>Autojuhtidele (kes liiklevad põhiliselt isikliku või ettevõtte autoga) esitati küsimus: Kui hästi olete kursis Tallinna ühistranspordi järgmiste aspektide korraldusega?</a:t>
            </a:r>
          </a:p>
          <a:p>
            <a:r>
              <a:rPr lang="et-EE" dirty="0"/>
              <a:t>Selgus, et </a:t>
            </a:r>
            <a:r>
              <a:rPr lang="en-US" dirty="0"/>
              <a:t>49% on </a:t>
            </a:r>
            <a:r>
              <a:rPr lang="et-EE" dirty="0"/>
              <a:t>kursis ühistranspordi peatuste asukohtadega ja 46% sõidukite keskkonnasõbralikkusega. Muude teguritega, nagu liinid, turvalisus, sõidukite täituvus, ning sõidugraafikust kinnipidamine</a:t>
            </a:r>
            <a:r>
              <a:rPr lang="en-US" dirty="0"/>
              <a:t>,</a:t>
            </a:r>
            <a:r>
              <a:rPr lang="et-EE" dirty="0"/>
              <a:t> on kursisolu vähesem. 20-30%</a:t>
            </a:r>
            <a:r>
              <a:rPr lang="en-US" dirty="0"/>
              <a:t> </a:t>
            </a:r>
            <a:r>
              <a:rPr lang="en-US" dirty="0" err="1"/>
              <a:t>vastanutest</a:t>
            </a:r>
            <a:r>
              <a:rPr lang="en-US" dirty="0"/>
              <a:t> </a:t>
            </a:r>
            <a:r>
              <a:rPr lang="et-EE" dirty="0"/>
              <a:t>jätsid küsimustele vastamata.</a:t>
            </a:r>
          </a:p>
          <a:p>
            <a:r>
              <a:rPr lang="et-EE" dirty="0"/>
              <a:t>Toodud tulemus näitab, et autojuhid ei ole eriti kursis ühistranspordiga seonduvaga ning paljud ei tunne selle vastu </a:t>
            </a:r>
            <a:r>
              <a:rPr lang="en-US" dirty="0"/>
              <a:t>ka</a:t>
            </a:r>
            <a:r>
              <a:rPr lang="et-EE" dirty="0"/>
              <a:t> huvi.</a:t>
            </a:r>
          </a:p>
        </p:txBody>
      </p:sp>
      <p:sp>
        <p:nvSpPr>
          <p:cNvPr id="5" name="Subtitle 4">
            <a:extLst>
              <a:ext uri="{FF2B5EF4-FFF2-40B4-BE49-F238E27FC236}">
                <a16:creationId xmlns:a16="http://schemas.microsoft.com/office/drawing/2014/main" id="{026D3C96-DDEE-4AD3-9A23-A84527BEA0F8}"/>
              </a:ext>
            </a:extLst>
          </p:cNvPr>
          <p:cNvSpPr>
            <a:spLocks noGrp="1"/>
          </p:cNvSpPr>
          <p:nvPr>
            <p:ph type="subTitle" idx="14"/>
          </p:nvPr>
        </p:nvSpPr>
        <p:spPr/>
        <p:txBody>
          <a:bodyPr/>
          <a:lstStyle/>
          <a:p>
            <a:r>
              <a:rPr lang="et-EE" dirty="0"/>
              <a:t>N=24</a:t>
            </a:r>
            <a:r>
              <a:rPr lang="en-US" dirty="0"/>
              <a:t>6</a:t>
            </a:r>
            <a:r>
              <a:rPr lang="et-EE" dirty="0"/>
              <a:t>, kes liikleb põhiliselt autoga</a:t>
            </a:r>
          </a:p>
        </p:txBody>
      </p:sp>
      <p:pic>
        <p:nvPicPr>
          <p:cNvPr id="17" name="Content Placeholder 16">
            <a:extLst>
              <a:ext uri="{FF2B5EF4-FFF2-40B4-BE49-F238E27FC236}">
                <a16:creationId xmlns:a16="http://schemas.microsoft.com/office/drawing/2014/main" id="{365B33B2-EF0F-4003-9CE7-45C474457E91}"/>
              </a:ext>
            </a:extLst>
          </p:cNvPr>
          <p:cNvPicPr>
            <a:picLocks noGrp="1" noChangeAspect="1"/>
          </p:cNvPicPr>
          <p:nvPr>
            <p:ph sz="half" idx="13"/>
          </p:nvPr>
        </p:nvPicPr>
        <p:blipFill>
          <a:blip r:embed="rId2"/>
          <a:stretch>
            <a:fillRect/>
          </a:stretch>
        </p:blipFill>
        <p:spPr>
          <a:xfrm>
            <a:off x="6313664" y="1651247"/>
            <a:ext cx="5150230" cy="3831937"/>
          </a:xfrm>
          <a:prstGeom prst="rect">
            <a:avLst/>
          </a:prstGeom>
        </p:spPr>
      </p:pic>
    </p:spTree>
    <p:extLst>
      <p:ext uri="{BB962C8B-B14F-4D97-AF65-F5344CB8AC3E}">
        <p14:creationId xmlns:p14="http://schemas.microsoft.com/office/powerpoint/2010/main" val="9830920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5C3B0-D1B5-47E2-89E5-A7F2221866B1}"/>
              </a:ext>
            </a:extLst>
          </p:cNvPr>
          <p:cNvSpPr>
            <a:spLocks noGrp="1"/>
          </p:cNvSpPr>
          <p:nvPr>
            <p:ph type="title"/>
          </p:nvPr>
        </p:nvSpPr>
        <p:spPr/>
        <p:txBody>
          <a:bodyPr/>
          <a:lstStyle/>
          <a:p>
            <a:r>
              <a:rPr lang="et-EE" dirty="0"/>
              <a:t>Mis tingimustel eelistaks ühistransporti autole</a:t>
            </a:r>
          </a:p>
        </p:txBody>
      </p:sp>
      <p:sp>
        <p:nvSpPr>
          <p:cNvPr id="3" name="Content Placeholder 2">
            <a:extLst>
              <a:ext uri="{FF2B5EF4-FFF2-40B4-BE49-F238E27FC236}">
                <a16:creationId xmlns:a16="http://schemas.microsoft.com/office/drawing/2014/main" id="{63C42AC8-2065-4B8F-BC0C-F4FD92B87153}"/>
              </a:ext>
            </a:extLst>
          </p:cNvPr>
          <p:cNvSpPr>
            <a:spLocks noGrp="1"/>
          </p:cNvSpPr>
          <p:nvPr>
            <p:ph sz="half" idx="1"/>
          </p:nvPr>
        </p:nvSpPr>
        <p:spPr/>
        <p:txBody>
          <a:bodyPr/>
          <a:lstStyle/>
          <a:p>
            <a:r>
              <a:rPr lang="et-EE" dirty="0"/>
              <a:t>Küsimusele, mis tingimustele peaks vastama Tallinna ühistranspordiliiklus, et te hakkaksite elistama ühissõidukeid oma autole, vastas </a:t>
            </a:r>
            <a:r>
              <a:rPr lang="en-US" dirty="0"/>
              <a:t>30</a:t>
            </a:r>
            <a:r>
              <a:rPr lang="et-EE" dirty="0"/>
              <a:t>% , et midagi sellist ei ole ja 1</a:t>
            </a:r>
            <a:r>
              <a:rPr lang="en-US" dirty="0"/>
              <a:t>6</a:t>
            </a:r>
            <a:r>
              <a:rPr lang="et-EE" dirty="0"/>
              <a:t>% jättis vastamata.</a:t>
            </a:r>
          </a:p>
          <a:p>
            <a:r>
              <a:rPr lang="et-EE" dirty="0"/>
              <a:t>Ülejäänud vastustes esines kõige sagedamini tingimus, et võiks olla vähem ümberistumis</a:t>
            </a:r>
            <a:r>
              <a:rPr lang="en-US" dirty="0" err="1"/>
              <a:t>i</a:t>
            </a:r>
            <a:r>
              <a:rPr lang="et-EE" dirty="0"/>
              <a:t> (</a:t>
            </a:r>
            <a:r>
              <a:rPr lang="en-US" dirty="0"/>
              <a:t>29</a:t>
            </a:r>
            <a:r>
              <a:rPr lang="et-EE" dirty="0"/>
              <a:t>%). </a:t>
            </a:r>
          </a:p>
        </p:txBody>
      </p:sp>
      <p:sp>
        <p:nvSpPr>
          <p:cNvPr id="6" name="Subtitle 3">
            <a:extLst>
              <a:ext uri="{FF2B5EF4-FFF2-40B4-BE49-F238E27FC236}">
                <a16:creationId xmlns:a16="http://schemas.microsoft.com/office/drawing/2014/main" id="{6DF91EAB-1586-4D4C-A9A8-04211FC84B6B}"/>
              </a:ext>
            </a:extLst>
          </p:cNvPr>
          <p:cNvSpPr>
            <a:spLocks noGrp="1"/>
          </p:cNvSpPr>
          <p:nvPr>
            <p:ph type="subTitle" idx="14"/>
          </p:nvPr>
        </p:nvSpPr>
        <p:spPr>
          <a:xfrm>
            <a:off x="1301750" y="941388"/>
            <a:ext cx="10052050" cy="434975"/>
          </a:xfrm>
        </p:spPr>
        <p:txBody>
          <a:bodyPr/>
          <a:lstStyle/>
          <a:p>
            <a:r>
              <a:rPr lang="et-EE" dirty="0"/>
              <a:t>N=24</a:t>
            </a:r>
            <a:r>
              <a:rPr lang="en-US" dirty="0"/>
              <a:t>6</a:t>
            </a:r>
            <a:r>
              <a:rPr lang="et-EE" dirty="0"/>
              <a:t>, kes kasutab põhiliselt autot</a:t>
            </a:r>
          </a:p>
        </p:txBody>
      </p:sp>
      <p:graphicFrame>
        <p:nvGraphicFramePr>
          <p:cNvPr id="8" name="Content Placeholder 7">
            <a:extLst>
              <a:ext uri="{FF2B5EF4-FFF2-40B4-BE49-F238E27FC236}">
                <a16:creationId xmlns:a16="http://schemas.microsoft.com/office/drawing/2014/main" id="{00000000-0008-0000-1600-000007000000}"/>
              </a:ext>
            </a:extLst>
          </p:cNvPr>
          <p:cNvGraphicFramePr>
            <a:graphicFrameLocks noGrp="1"/>
          </p:cNvGraphicFramePr>
          <p:nvPr>
            <p:ph sz="half" idx="13"/>
            <p:extLst>
              <p:ext uri="{D42A27DB-BD31-4B8C-83A1-F6EECF244321}">
                <p14:modId xmlns:p14="http://schemas.microsoft.com/office/powerpoint/2010/main" val="792691495"/>
              </p:ext>
            </p:extLst>
          </p:nvPr>
        </p:nvGraphicFramePr>
        <p:xfrm>
          <a:off x="6327775" y="1435246"/>
          <a:ext cx="4859337" cy="4886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85281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45ECBB-B936-4368-8094-EC1AAC726D4A}"/>
              </a:ext>
            </a:extLst>
          </p:cNvPr>
          <p:cNvSpPr>
            <a:spLocks noGrp="1"/>
          </p:cNvSpPr>
          <p:nvPr>
            <p:ph type="title"/>
          </p:nvPr>
        </p:nvSpPr>
        <p:spPr/>
        <p:txBody>
          <a:bodyPr/>
          <a:lstStyle/>
          <a:p>
            <a:r>
              <a:rPr lang="et-EE" dirty="0"/>
              <a:t>Mis tingimustel eelistaks ühistransporti autole</a:t>
            </a:r>
          </a:p>
        </p:txBody>
      </p:sp>
      <p:sp>
        <p:nvSpPr>
          <p:cNvPr id="4" name="Subtitle 3">
            <a:extLst>
              <a:ext uri="{FF2B5EF4-FFF2-40B4-BE49-F238E27FC236}">
                <a16:creationId xmlns:a16="http://schemas.microsoft.com/office/drawing/2014/main" id="{46A1F3B8-96D0-4EE9-B93D-46569F45A5BC}"/>
              </a:ext>
            </a:extLst>
          </p:cNvPr>
          <p:cNvSpPr>
            <a:spLocks noGrp="1"/>
          </p:cNvSpPr>
          <p:nvPr>
            <p:ph type="subTitle" idx="14"/>
          </p:nvPr>
        </p:nvSpPr>
        <p:spPr/>
        <p:txBody>
          <a:bodyPr/>
          <a:lstStyle/>
          <a:p>
            <a:r>
              <a:rPr lang="et-EE" dirty="0"/>
              <a:t>N=24</a:t>
            </a:r>
            <a:r>
              <a:rPr lang="en-US" dirty="0"/>
              <a:t>6</a:t>
            </a:r>
            <a:r>
              <a:rPr lang="et-EE" dirty="0"/>
              <a:t>, kes kasutab põhiliselt autot</a:t>
            </a:r>
          </a:p>
        </p:txBody>
      </p:sp>
      <p:pic>
        <p:nvPicPr>
          <p:cNvPr id="9" name="Content Placeholder 8">
            <a:extLst>
              <a:ext uri="{FF2B5EF4-FFF2-40B4-BE49-F238E27FC236}">
                <a16:creationId xmlns:a16="http://schemas.microsoft.com/office/drawing/2014/main" id="{EA14E5FB-6706-4519-B778-A685085E231D}"/>
              </a:ext>
            </a:extLst>
          </p:cNvPr>
          <p:cNvPicPr>
            <a:picLocks noGrp="1" noChangeAspect="1"/>
          </p:cNvPicPr>
          <p:nvPr>
            <p:ph sz="half" idx="1"/>
          </p:nvPr>
        </p:nvPicPr>
        <p:blipFill>
          <a:blip r:embed="rId2"/>
          <a:stretch>
            <a:fillRect/>
          </a:stretch>
        </p:blipFill>
        <p:spPr>
          <a:xfrm>
            <a:off x="2183907" y="1840253"/>
            <a:ext cx="8642622" cy="4382994"/>
          </a:xfrm>
          <a:prstGeom prst="rect">
            <a:avLst/>
          </a:prstGeom>
        </p:spPr>
      </p:pic>
    </p:spTree>
    <p:extLst>
      <p:ext uri="{BB962C8B-B14F-4D97-AF65-F5344CB8AC3E}">
        <p14:creationId xmlns:p14="http://schemas.microsoft.com/office/powerpoint/2010/main" val="3518071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A8DA0-4539-4090-A5CA-27727F34ED1A}"/>
              </a:ext>
            </a:extLst>
          </p:cNvPr>
          <p:cNvSpPr>
            <a:spLocks noGrp="1"/>
          </p:cNvSpPr>
          <p:nvPr>
            <p:ph type="ctrTitle"/>
          </p:nvPr>
        </p:nvSpPr>
        <p:spPr/>
        <p:txBody>
          <a:bodyPr>
            <a:normAutofit fontScale="90000"/>
          </a:bodyPr>
          <a:lstStyle/>
          <a:p>
            <a:r>
              <a:rPr lang="et-EE" dirty="0"/>
              <a:t>Tulemused</a:t>
            </a:r>
          </a:p>
        </p:txBody>
      </p:sp>
    </p:spTree>
    <p:extLst>
      <p:ext uri="{BB962C8B-B14F-4D97-AF65-F5344CB8AC3E}">
        <p14:creationId xmlns:p14="http://schemas.microsoft.com/office/powerpoint/2010/main" val="2690989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2195B-C178-49BF-9396-CDAB3F23D5CF}"/>
              </a:ext>
            </a:extLst>
          </p:cNvPr>
          <p:cNvSpPr>
            <a:spLocks noGrp="1"/>
          </p:cNvSpPr>
          <p:nvPr>
            <p:ph type="title"/>
          </p:nvPr>
        </p:nvSpPr>
        <p:spPr/>
        <p:txBody>
          <a:bodyPr/>
          <a:lstStyle/>
          <a:p>
            <a:r>
              <a:rPr lang="et-EE" dirty="0"/>
              <a:t>Liiklemine Tallinnas aastal 20</a:t>
            </a:r>
            <a:r>
              <a:rPr lang="en-US" dirty="0"/>
              <a:t>21</a:t>
            </a:r>
            <a:r>
              <a:rPr lang="et-EE" dirty="0"/>
              <a:t>, %</a:t>
            </a:r>
          </a:p>
        </p:txBody>
      </p:sp>
      <p:sp>
        <p:nvSpPr>
          <p:cNvPr id="5" name="Subtitle 4">
            <a:extLst>
              <a:ext uri="{FF2B5EF4-FFF2-40B4-BE49-F238E27FC236}">
                <a16:creationId xmlns:a16="http://schemas.microsoft.com/office/drawing/2014/main" id="{D937C084-BB33-4DEC-9835-C95CF1DF2C14}"/>
              </a:ext>
            </a:extLst>
          </p:cNvPr>
          <p:cNvSpPr>
            <a:spLocks noGrp="1"/>
          </p:cNvSpPr>
          <p:nvPr>
            <p:ph type="subTitle" idx="14"/>
          </p:nvPr>
        </p:nvSpPr>
        <p:spPr/>
        <p:txBody>
          <a:bodyPr/>
          <a:lstStyle/>
          <a:p>
            <a:r>
              <a:rPr lang="et-EE" dirty="0"/>
              <a:t>N=</a:t>
            </a:r>
            <a:r>
              <a:rPr lang="en-US" dirty="0"/>
              <a:t>509</a:t>
            </a:r>
            <a:endParaRPr lang="et-EE" dirty="0"/>
          </a:p>
        </p:txBody>
      </p:sp>
      <p:sp>
        <p:nvSpPr>
          <p:cNvPr id="12" name="Content Placeholder 11">
            <a:extLst>
              <a:ext uri="{FF2B5EF4-FFF2-40B4-BE49-F238E27FC236}">
                <a16:creationId xmlns:a16="http://schemas.microsoft.com/office/drawing/2014/main" id="{EA66544B-5B91-41E1-A1EE-610478AFB1DB}"/>
              </a:ext>
            </a:extLst>
          </p:cNvPr>
          <p:cNvSpPr>
            <a:spLocks noGrp="1"/>
          </p:cNvSpPr>
          <p:nvPr>
            <p:ph sz="half" idx="1"/>
          </p:nvPr>
        </p:nvSpPr>
        <p:spPr/>
        <p:txBody>
          <a:bodyPr>
            <a:normAutofit/>
          </a:bodyPr>
          <a:lstStyle/>
          <a:p>
            <a:r>
              <a:rPr lang="et-EE" dirty="0"/>
              <a:t>Aastal </a:t>
            </a:r>
            <a:r>
              <a:rPr lang="en-US" dirty="0"/>
              <a:t>2021 </a:t>
            </a:r>
            <a:r>
              <a:rPr lang="et-EE" dirty="0"/>
              <a:t>kasutati Tallinnas liiklemiseks järgmisi viise:</a:t>
            </a:r>
          </a:p>
          <a:p>
            <a:pPr lvl="1"/>
            <a:r>
              <a:rPr lang="et-EE" dirty="0"/>
              <a:t>Jalgsi – </a:t>
            </a:r>
            <a:r>
              <a:rPr lang="en-US" dirty="0"/>
              <a:t>94</a:t>
            </a:r>
            <a:r>
              <a:rPr lang="et-EE" dirty="0"/>
              <a:t>%</a:t>
            </a:r>
          </a:p>
          <a:p>
            <a:pPr lvl="1"/>
            <a:r>
              <a:rPr lang="et-EE" dirty="0"/>
              <a:t>Ühistranspordiga – 81%</a:t>
            </a:r>
          </a:p>
          <a:p>
            <a:pPr lvl="1"/>
            <a:r>
              <a:rPr lang="et-EE" dirty="0"/>
              <a:t>Isikliku autoga – 67%</a:t>
            </a:r>
          </a:p>
          <a:p>
            <a:pPr lvl="1"/>
            <a:r>
              <a:rPr lang="et-EE" dirty="0"/>
              <a:t>Ettevõtte autoga – 13%</a:t>
            </a:r>
          </a:p>
          <a:p>
            <a:pPr lvl="1"/>
            <a:r>
              <a:rPr lang="et-EE" dirty="0"/>
              <a:t>Muu – 37%</a:t>
            </a:r>
          </a:p>
          <a:p>
            <a:r>
              <a:rPr lang="et-EE" dirty="0"/>
              <a:t>Tallinnas on jätkuvalt praktiliselt võrdselt põhiliselt ühistranspordi ja põhiliselt isikliku autoga sõitjaid. Küllalt palju on ka jalgsi liikujaid ja nende osakaal suureneb. Liites juurde ka firmaautod, saame autoga liiklejaid kõige rohkem. </a:t>
            </a:r>
          </a:p>
          <a:p>
            <a:r>
              <a:rPr lang="et-EE" dirty="0"/>
              <a:t>Võrreldes eelmise uuringuga on põhiliselt ühistranspordi kasutajate ja isikliku auto kasutajate osakaal jäänud samaks, põhiliselt jalgsi liikujate oma vähenenud. Kasvanud on nende inimeste hulk, kes käivad jalgsi ja kasutavad jalgratast vahetevahel.</a:t>
            </a:r>
          </a:p>
          <a:p>
            <a:r>
              <a:rPr lang="et-EE" dirty="0"/>
              <a:t>Kõige sagedamini elavad põhiliselt autoga liiklejad jätkuvalt Pirita</a:t>
            </a:r>
            <a:r>
              <a:rPr lang="en-US" dirty="0"/>
              <a:t>l </a:t>
            </a:r>
            <a:r>
              <a:rPr lang="et-EE" dirty="0"/>
              <a:t>(63%) ja Haaberstis (58%).</a:t>
            </a:r>
          </a:p>
          <a:p>
            <a:pPr marL="457189" lvl="1" indent="0">
              <a:buNone/>
            </a:pPr>
            <a:endParaRPr lang="et-EE" dirty="0"/>
          </a:p>
          <a:p>
            <a:pPr lvl="1"/>
            <a:endParaRPr lang="et-EE" dirty="0"/>
          </a:p>
        </p:txBody>
      </p:sp>
      <p:pic>
        <p:nvPicPr>
          <p:cNvPr id="9" name="Content Placeholder 8">
            <a:extLst>
              <a:ext uri="{FF2B5EF4-FFF2-40B4-BE49-F238E27FC236}">
                <a16:creationId xmlns:a16="http://schemas.microsoft.com/office/drawing/2014/main" id="{A7F14185-8F4A-425F-A522-4FE51D9E908A}"/>
              </a:ext>
            </a:extLst>
          </p:cNvPr>
          <p:cNvPicPr>
            <a:picLocks noGrp="1" noChangeAspect="1"/>
          </p:cNvPicPr>
          <p:nvPr>
            <p:ph sz="half" idx="13"/>
          </p:nvPr>
        </p:nvPicPr>
        <p:blipFill>
          <a:blip r:embed="rId2"/>
          <a:stretch>
            <a:fillRect/>
          </a:stretch>
        </p:blipFill>
        <p:spPr>
          <a:xfrm>
            <a:off x="6423442" y="1979720"/>
            <a:ext cx="5446476" cy="2885096"/>
          </a:xfrm>
          <a:prstGeom prst="rect">
            <a:avLst/>
          </a:prstGeom>
        </p:spPr>
      </p:pic>
    </p:spTree>
    <p:extLst>
      <p:ext uri="{BB962C8B-B14F-4D97-AF65-F5344CB8AC3E}">
        <p14:creationId xmlns:p14="http://schemas.microsoft.com/office/powerpoint/2010/main" val="3951159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4F29CE-690F-4DD9-9222-B2A2A5881D3D}"/>
              </a:ext>
            </a:extLst>
          </p:cNvPr>
          <p:cNvSpPr>
            <a:spLocks noGrp="1"/>
          </p:cNvSpPr>
          <p:nvPr>
            <p:ph type="title"/>
          </p:nvPr>
        </p:nvSpPr>
        <p:spPr/>
        <p:txBody>
          <a:bodyPr/>
          <a:lstStyle/>
          <a:p>
            <a:r>
              <a:rPr lang="et-EE" dirty="0"/>
              <a:t>Liiklemine Tallinnas aastatel 20</a:t>
            </a:r>
            <a:r>
              <a:rPr lang="en-US" dirty="0"/>
              <a:t>21</a:t>
            </a:r>
            <a:r>
              <a:rPr lang="et-EE" dirty="0"/>
              <a:t> (põhiliselt), %</a:t>
            </a:r>
          </a:p>
        </p:txBody>
      </p:sp>
      <p:sp>
        <p:nvSpPr>
          <p:cNvPr id="4" name="Subtitle 3">
            <a:extLst>
              <a:ext uri="{FF2B5EF4-FFF2-40B4-BE49-F238E27FC236}">
                <a16:creationId xmlns:a16="http://schemas.microsoft.com/office/drawing/2014/main" id="{DE46FAB7-9CBB-4AF9-89AA-A9C1909EB317}"/>
              </a:ext>
            </a:extLst>
          </p:cNvPr>
          <p:cNvSpPr>
            <a:spLocks noGrp="1"/>
          </p:cNvSpPr>
          <p:nvPr>
            <p:ph type="subTitle" idx="14"/>
          </p:nvPr>
        </p:nvSpPr>
        <p:spPr/>
        <p:txBody>
          <a:bodyPr/>
          <a:lstStyle/>
          <a:p>
            <a:r>
              <a:rPr lang="et-EE" dirty="0"/>
              <a:t>N=</a:t>
            </a:r>
            <a:r>
              <a:rPr lang="en-US" dirty="0"/>
              <a:t>509</a:t>
            </a:r>
            <a:endParaRPr lang="et-EE" dirty="0"/>
          </a:p>
          <a:p>
            <a:endParaRPr lang="et-EE" dirty="0"/>
          </a:p>
        </p:txBody>
      </p:sp>
      <p:pic>
        <p:nvPicPr>
          <p:cNvPr id="9" name="Content Placeholder 8">
            <a:extLst>
              <a:ext uri="{FF2B5EF4-FFF2-40B4-BE49-F238E27FC236}">
                <a16:creationId xmlns:a16="http://schemas.microsoft.com/office/drawing/2014/main" id="{2113544E-E9A6-45BA-9077-8845C89DAD15}"/>
              </a:ext>
            </a:extLst>
          </p:cNvPr>
          <p:cNvPicPr>
            <a:picLocks noGrp="1" noChangeAspect="1"/>
          </p:cNvPicPr>
          <p:nvPr>
            <p:ph sz="half" idx="1"/>
          </p:nvPr>
        </p:nvPicPr>
        <p:blipFill>
          <a:blip r:embed="rId2"/>
          <a:stretch>
            <a:fillRect/>
          </a:stretch>
        </p:blipFill>
        <p:spPr>
          <a:xfrm>
            <a:off x="266329" y="2521258"/>
            <a:ext cx="11532843" cy="2430131"/>
          </a:xfrm>
          <a:prstGeom prst="rect">
            <a:avLst/>
          </a:prstGeom>
        </p:spPr>
      </p:pic>
    </p:spTree>
    <p:extLst>
      <p:ext uri="{BB962C8B-B14F-4D97-AF65-F5344CB8AC3E}">
        <p14:creationId xmlns:p14="http://schemas.microsoft.com/office/powerpoint/2010/main" val="198735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2245-64CE-4BE6-896C-BB4C697C726C}"/>
              </a:ext>
            </a:extLst>
          </p:cNvPr>
          <p:cNvSpPr>
            <a:spLocks noGrp="1"/>
          </p:cNvSpPr>
          <p:nvPr>
            <p:ph type="title"/>
          </p:nvPr>
        </p:nvSpPr>
        <p:spPr/>
        <p:txBody>
          <a:bodyPr/>
          <a:lstStyle/>
          <a:p>
            <a:r>
              <a:rPr lang="et-EE" dirty="0"/>
              <a:t>Põhiliselt ühistranspordiga liiklejate profiil, %</a:t>
            </a:r>
          </a:p>
        </p:txBody>
      </p:sp>
      <p:sp>
        <p:nvSpPr>
          <p:cNvPr id="4" name="Content Placeholder 11">
            <a:extLst>
              <a:ext uri="{FF2B5EF4-FFF2-40B4-BE49-F238E27FC236}">
                <a16:creationId xmlns:a16="http://schemas.microsoft.com/office/drawing/2014/main" id="{503A83AA-D54F-47EE-8A7F-A2A290C35746}"/>
              </a:ext>
            </a:extLst>
          </p:cNvPr>
          <p:cNvSpPr>
            <a:spLocks noGrp="1"/>
          </p:cNvSpPr>
          <p:nvPr>
            <p:ph sz="half" idx="1"/>
          </p:nvPr>
        </p:nvSpPr>
        <p:spPr>
          <a:xfrm>
            <a:off x="1302488" y="1499191"/>
            <a:ext cx="4860000" cy="4885901"/>
          </a:xfrm>
        </p:spPr>
        <p:txBody>
          <a:bodyPr>
            <a:normAutofit/>
          </a:bodyPr>
          <a:lstStyle/>
          <a:p>
            <a:r>
              <a:rPr lang="et-EE" dirty="0"/>
              <a:t>Põhiliselt ühistranspordiga sõitjaid näeme kõige enam Mustamäel</a:t>
            </a:r>
            <a:r>
              <a:rPr lang="en-US" dirty="0"/>
              <a:t>, </a:t>
            </a:r>
            <a:r>
              <a:rPr lang="et-EE" dirty="0"/>
              <a:t> Põhja Tallinnas</a:t>
            </a:r>
            <a:r>
              <a:rPr lang="en-US" dirty="0"/>
              <a:t> ja</a:t>
            </a:r>
            <a:r>
              <a:rPr lang="et-EE" dirty="0"/>
              <a:t> Lasnamäel  ning kõige vähem </a:t>
            </a:r>
            <a:r>
              <a:rPr lang="en-US" dirty="0" err="1"/>
              <a:t>Nõmmel</a:t>
            </a:r>
            <a:r>
              <a:rPr lang="en-US" dirty="0"/>
              <a:t>.</a:t>
            </a:r>
            <a:endParaRPr lang="et-EE" dirty="0"/>
          </a:p>
          <a:p>
            <a:r>
              <a:rPr lang="et-EE" dirty="0"/>
              <a:t>Naised sõidavad ühistranspordiga meestest </a:t>
            </a:r>
            <a:r>
              <a:rPr lang="en-US" dirty="0" err="1"/>
              <a:t>märksa</a:t>
            </a:r>
            <a:r>
              <a:rPr lang="en-US" dirty="0"/>
              <a:t> </a:t>
            </a:r>
            <a:r>
              <a:rPr lang="et-EE" dirty="0"/>
              <a:t>sagedamini, vanuserühmadest eristuvad kõige noorem ja vanim vanuserühm.</a:t>
            </a:r>
          </a:p>
          <a:p>
            <a:r>
              <a:rPr lang="et-EE" dirty="0"/>
              <a:t>Keskmisest enam kasutavad ühistransporti ka alg- või põhiharidusega inimesed ja kõige vähem kõrgharidusega tallinlased.</a:t>
            </a:r>
          </a:p>
          <a:p>
            <a:pPr marL="457189" lvl="1" indent="0">
              <a:buNone/>
            </a:pPr>
            <a:endParaRPr lang="et-EE" dirty="0"/>
          </a:p>
        </p:txBody>
      </p:sp>
      <p:pic>
        <p:nvPicPr>
          <p:cNvPr id="9" name="Content Placeholder 8">
            <a:extLst>
              <a:ext uri="{FF2B5EF4-FFF2-40B4-BE49-F238E27FC236}">
                <a16:creationId xmlns:a16="http://schemas.microsoft.com/office/drawing/2014/main" id="{95131210-1F85-439B-B681-40ABA757F5ED}"/>
              </a:ext>
            </a:extLst>
          </p:cNvPr>
          <p:cNvPicPr>
            <a:picLocks noGrp="1" noChangeAspect="1"/>
          </p:cNvPicPr>
          <p:nvPr>
            <p:ph sz="half" idx="13"/>
          </p:nvPr>
        </p:nvPicPr>
        <p:blipFill>
          <a:blip r:embed="rId2"/>
          <a:stretch>
            <a:fillRect/>
          </a:stretch>
        </p:blipFill>
        <p:spPr>
          <a:xfrm>
            <a:off x="6875229" y="1138954"/>
            <a:ext cx="4399411" cy="5245971"/>
          </a:xfrm>
          <a:prstGeom prst="rect">
            <a:avLst/>
          </a:prstGeom>
        </p:spPr>
      </p:pic>
    </p:spTree>
    <p:extLst>
      <p:ext uri="{BB962C8B-B14F-4D97-AF65-F5344CB8AC3E}">
        <p14:creationId xmlns:p14="http://schemas.microsoft.com/office/powerpoint/2010/main" val="3347296545"/>
      </p:ext>
    </p:extLst>
  </p:cSld>
  <p:clrMapOvr>
    <a:masterClrMapping/>
  </p:clrMapOvr>
</p:sld>
</file>

<file path=ppt/theme/theme1.xml><?xml version="1.0" encoding="utf-8"?>
<a:theme xmlns:a="http://schemas.openxmlformats.org/drawingml/2006/main" name="TU_2018_ppt">
  <a:themeElements>
    <a:clrScheme name="TU_Diverge">
      <a:dk1>
        <a:srgbClr val="3F3F3F"/>
      </a:dk1>
      <a:lt1>
        <a:srgbClr val="FFFFFF"/>
      </a:lt1>
      <a:dk2>
        <a:srgbClr val="242424"/>
      </a:dk2>
      <a:lt2>
        <a:srgbClr val="E6E6E6"/>
      </a:lt2>
      <a:accent1>
        <a:srgbClr val="B2182B"/>
      </a:accent1>
      <a:accent2>
        <a:srgbClr val="EF8A62"/>
      </a:accent2>
      <a:accent3>
        <a:srgbClr val="FDDBC7"/>
      </a:accent3>
      <a:accent4>
        <a:srgbClr val="D1E5F0"/>
      </a:accent4>
      <a:accent5>
        <a:srgbClr val="67A9CF"/>
      </a:accent5>
      <a:accent6>
        <a:srgbClr val="2166AC"/>
      </a:accent6>
      <a:hlink>
        <a:srgbClr val="21ABF5"/>
      </a:hlink>
      <a:folHlink>
        <a:srgbClr val="EA7E89"/>
      </a:folHlink>
    </a:clrScheme>
    <a:fontScheme name="TU_2018">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_2018_Template_1.dotx" id="{C48F7EBC-2026-4565-BECF-2040F3D00F11}" vid="{6ECE651F-7706-4D8A-B54B-C119015469C7}"/>
    </a:ext>
  </a:extLst>
</a:theme>
</file>

<file path=docProps/app.xml><?xml version="1.0" encoding="utf-8"?>
<Properties xmlns="http://schemas.openxmlformats.org/officeDocument/2006/extended-properties" xmlns:vt="http://schemas.openxmlformats.org/officeDocument/2006/docPropsVTypes">
  <Template>TU_2018_Template_1.dotx</Template>
  <TotalTime>21788</TotalTime>
  <Words>3588</Words>
  <Application>Microsoft Office PowerPoint</Application>
  <PresentationFormat>Laiekraan</PresentationFormat>
  <Paragraphs>248</Paragraphs>
  <Slides>52</Slides>
  <Notes>0</Notes>
  <HiddenSlides>0</HiddenSlides>
  <MMClips>0</MMClips>
  <ScaleCrop>false</ScaleCrop>
  <HeadingPairs>
    <vt:vector size="6" baseType="variant">
      <vt:variant>
        <vt:lpstr>Kasutatud fondid</vt:lpstr>
      </vt:variant>
      <vt:variant>
        <vt:i4>2</vt:i4>
      </vt:variant>
      <vt:variant>
        <vt:lpstr>Kujundus</vt:lpstr>
      </vt:variant>
      <vt:variant>
        <vt:i4>1</vt:i4>
      </vt:variant>
      <vt:variant>
        <vt:lpstr>Slaidipealkirjad</vt:lpstr>
      </vt:variant>
      <vt:variant>
        <vt:i4>52</vt:i4>
      </vt:variant>
    </vt:vector>
  </HeadingPairs>
  <TitlesOfParts>
    <vt:vector size="55" baseType="lpstr">
      <vt:lpstr>Arial</vt:lpstr>
      <vt:lpstr>Helvetica</vt:lpstr>
      <vt:lpstr>TU_2018_ppt</vt:lpstr>
      <vt:lpstr>Tallinna ühistransport</vt:lpstr>
      <vt:lpstr>Uuringu metoodika</vt:lpstr>
      <vt:lpstr>Vastajate struktuur (kaalutud), %</vt:lpstr>
      <vt:lpstr>Lühikokkuvõte</vt:lpstr>
      <vt:lpstr>Lühikokkuvõte</vt:lpstr>
      <vt:lpstr>Tulemused</vt:lpstr>
      <vt:lpstr>Liiklemine Tallinnas aastal 2021, %</vt:lpstr>
      <vt:lpstr>Liiklemine Tallinnas aastatel 2021 (põhiliselt), %</vt:lpstr>
      <vt:lpstr>Põhiliselt ühistranspordiga liiklejate profiil, %</vt:lpstr>
      <vt:lpstr>Ühistranspordiga sõitjate osakaalud 2003-2020</vt:lpstr>
      <vt:lpstr>Autoga sõitjate osakaalud 2004-2020</vt:lpstr>
      <vt:lpstr>Transpordiliikide kasutamissagedus</vt:lpstr>
      <vt:lpstr>Transpordiliikide kasutamine 2021</vt:lpstr>
      <vt:lpstr>Ühistranspordi muutumine viimase aasta jooksul</vt:lpstr>
      <vt:lpstr>Ühistranspordi muutumine viimase aasta jooksul</vt:lpstr>
      <vt:lpstr>Transpordivahendi eelistamine</vt:lpstr>
      <vt:lpstr>Transpordivahendi eelistamine</vt:lpstr>
      <vt:lpstr>Rahulolu ühistranspordi korraldusega Tallinnas</vt:lpstr>
      <vt:lpstr>Rahulolu ühistranspordi korraldusega Tallinnas</vt:lpstr>
      <vt:lpstr>Suhtumine uuendustesse linnatranspordis</vt:lpstr>
      <vt:lpstr>Võrdlus teiste riikidega</vt:lpstr>
      <vt:lpstr>Kas jälgite ühissõidukitele paigutatud reklaame?</vt:lpstr>
      <vt:lpstr>Eelistused info saamiseks ühissõidukite kohta, %</vt:lpstr>
      <vt:lpstr>Suhtumine reaalajas saadavasse infosse</vt:lpstr>
      <vt:lpstr>Liiniinfo viimine telefoniäppi</vt:lpstr>
      <vt:lpstr>Olulisemad tegurid ühistranspordis</vt:lpstr>
      <vt:lpstr>Olulisemad tegurid ühistranspordis</vt:lpstr>
      <vt:lpstr>Keskmine hinnang ühistranspordiliikidele</vt:lpstr>
      <vt:lpstr>Keskmine hinnang ühistranspordiliikidele 2000-2021</vt:lpstr>
      <vt:lpstr>Rahulolu busside, trammide ja trollidega</vt:lpstr>
      <vt:lpstr>Rahulolu bussidega </vt:lpstr>
      <vt:lpstr>Rahulolu trammidega </vt:lpstr>
      <vt:lpstr>Rahulolu trollidega </vt:lpstr>
      <vt:lpstr>Rahulolu erinevate sõidukiliikidega  </vt:lpstr>
      <vt:lpstr>Puhtus ja heakord ühissõidukites, istmekatted</vt:lpstr>
      <vt:lpstr>Puhtus ja heakord ühissõidukites </vt:lpstr>
      <vt:lpstr>Murekohad sõidukite puhtuse osas</vt:lpstr>
      <vt:lpstr>Sõidukijuhtide sõiduoskus ja teenindustase</vt:lpstr>
      <vt:lpstr>Sõidukijuhtide sõiduoskus ja teenindustase</vt:lpstr>
      <vt:lpstr>Sõidukijuhtide sõiduoskus ja teenindustase</vt:lpstr>
      <vt:lpstr>Sõidukiliikide võrdlus juhtide teenindustaseme osas</vt:lpstr>
      <vt:lpstr>TLT poolt edastatava info piisavus, lisainfo vajadus</vt:lpstr>
      <vt:lpstr>Vajadus uue ühistranspordiliini järele</vt:lpstr>
      <vt:lpstr>Kesklinnast lähtuvad trammiliinid</vt:lpstr>
      <vt:lpstr>Sadamasse kulgeva trammiliini toetus</vt:lpstr>
      <vt:lpstr>Korra tagamine ühistranspordis</vt:lpstr>
      <vt:lpstr>TLT maine</vt:lpstr>
      <vt:lpstr>TLT maine</vt:lpstr>
      <vt:lpstr>Ettepanekud TLT-le</vt:lpstr>
      <vt:lpstr>Autojuhtide kursisolu ühistranspordiga</vt:lpstr>
      <vt:lpstr>Mis tingimustel eelistaks ühistransporti autole</vt:lpstr>
      <vt:lpstr>Mis tingimustel eelistaks ühistransporti autole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Tallinna ühistransport</dc:title>
  <dc:creator>Karin</dc:creator>
  <cp:lastModifiedBy>Ivo Parbus</cp:lastModifiedBy>
  <cp:revision>540</cp:revision>
  <cp:lastPrinted>2020-10-27T12:22:43Z</cp:lastPrinted>
  <dcterms:created xsi:type="dcterms:W3CDTF">2018-12-18T14:04:39Z</dcterms:created>
  <dcterms:modified xsi:type="dcterms:W3CDTF">2022-01-10T12:20:35Z</dcterms:modified>
</cp:coreProperties>
</file>