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302" r:id="rId4"/>
    <p:sldId id="304" r:id="rId5"/>
    <p:sldId id="305" r:id="rId6"/>
    <p:sldId id="281" r:id="rId7"/>
    <p:sldId id="260" r:id="rId8"/>
    <p:sldId id="275" r:id="rId9"/>
    <p:sldId id="303" r:id="rId10"/>
    <p:sldId id="285" r:id="rId11"/>
    <p:sldId id="276" r:id="rId12"/>
    <p:sldId id="277" r:id="rId13"/>
    <p:sldId id="278" r:id="rId14"/>
    <p:sldId id="306" r:id="rId15"/>
    <p:sldId id="261" r:id="rId16"/>
    <p:sldId id="282" r:id="rId17"/>
    <p:sldId id="279" r:id="rId18"/>
    <p:sldId id="283" r:id="rId19"/>
    <p:sldId id="262" r:id="rId20"/>
    <p:sldId id="263" r:id="rId21"/>
    <p:sldId id="314" r:id="rId22"/>
    <p:sldId id="316" r:id="rId23"/>
    <p:sldId id="264" r:id="rId24"/>
    <p:sldId id="266" r:id="rId25"/>
    <p:sldId id="265" r:id="rId26"/>
    <p:sldId id="315" r:id="rId27"/>
    <p:sldId id="284" r:id="rId28"/>
    <p:sldId id="268" r:id="rId29"/>
    <p:sldId id="269" r:id="rId30"/>
    <p:sldId id="280" r:id="rId31"/>
    <p:sldId id="301" r:id="rId32"/>
    <p:sldId id="271" r:id="rId33"/>
    <p:sldId id="272" r:id="rId34"/>
    <p:sldId id="273" r:id="rId35"/>
    <p:sldId id="286" r:id="rId36"/>
    <p:sldId id="288" r:id="rId37"/>
    <p:sldId id="289" r:id="rId38"/>
    <p:sldId id="290" r:id="rId39"/>
    <p:sldId id="308" r:id="rId40"/>
    <p:sldId id="291" r:id="rId41"/>
    <p:sldId id="292" r:id="rId42"/>
    <p:sldId id="317" r:id="rId43"/>
    <p:sldId id="309" r:id="rId44"/>
    <p:sldId id="274" r:id="rId45"/>
    <p:sldId id="297" r:id="rId46"/>
    <p:sldId id="307" r:id="rId47"/>
    <p:sldId id="287" r:id="rId48"/>
    <p:sldId id="311" r:id="rId49"/>
    <p:sldId id="310" r:id="rId50"/>
    <p:sldId id="299" r:id="rId51"/>
  </p:sldIdLst>
  <p:sldSz cx="12192000" cy="6858000"/>
  <p:notesSz cx="6797675" cy="9928225"/>
  <p:defaultTextStyle>
    <a:defPPr>
      <a:defRPr lang="et-E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78" d="100"/>
          <a:sy n="78" d="100"/>
        </p:scale>
        <p:origin x="64" y="208"/>
      </p:cViewPr>
      <p:guideLst>
        <p:guide orient="horz" pos="2160"/>
        <p:guide pos="3840"/>
        <p:guide orient="horz" pos="22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karin\Desktop\TLT%202023\Koopia%20failist%20Joonised%20TLT%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95385369822405"/>
          <c:y val="9.6428127216482987E-2"/>
          <c:w val="0.49930265086290965"/>
          <c:h val="0.78017722681359059"/>
        </c:manualLayout>
      </c:layout>
      <c:barChart>
        <c:barDir val="bar"/>
        <c:grouping val="clustered"/>
        <c:varyColors val="0"/>
        <c:ser>
          <c:idx val="0"/>
          <c:order val="0"/>
          <c:tx>
            <c:strRef>
              <c:f>'14.3 troll'!$F$27</c:f>
              <c:strCache>
                <c:ptCount val="1"/>
              </c:strCache>
            </c:strRef>
          </c:tx>
          <c:spPr>
            <a:noFill/>
            <a:ln>
              <a:noFill/>
            </a:ln>
            <a:effectLst/>
          </c:spPr>
          <c:invertIfNegative val="0"/>
          <c:dLbls>
            <c:delete val="1"/>
          </c:dLbls>
          <c:cat>
            <c:strRef>
              <c:f>'14.3 troll'!$B$28:$B$40</c:f>
              <c:strCache>
                <c:ptCount val="13"/>
                <c:pt idx="0">
                  <c:v>Info kättesaadavus (sõiduplaanid, liinid)</c:v>
                </c:pt>
                <c:pt idx="1">
                  <c:v>Peatuste teatamine</c:v>
                </c:pt>
                <c:pt idx="2">
                  <c:v>Sõiduplaani püsivus, stabiilsus</c:v>
                </c:pt>
                <c:pt idx="3">
                  <c:v>Sõiduplaanist kinnipidamine</c:v>
                </c:pt>
                <c:pt idx="4">
                  <c:v>Peatuste asukohad</c:v>
                </c:pt>
                <c:pt idx="5">
                  <c:v>Juhi käitumine</c:v>
                </c:pt>
                <c:pt idx="6">
                  <c:v>Parajad sõiduintervallid</c:v>
                </c:pt>
                <c:pt idx="7">
                  <c:v>Turvalisus sõidukis</c:v>
                </c:pt>
                <c:pt idx="8">
                  <c:v>Sihtpunkti jõudmise kiirus</c:v>
                </c:pt>
                <c:pt idx="9">
                  <c:v>Sõiduki sisekliima (soojus, ventilatsioon)</c:v>
                </c:pt>
                <c:pt idx="10">
                  <c:v>Sõiduki mugavus</c:v>
                </c:pt>
                <c:pt idx="11">
                  <c:v>Sõiduki puhtus, korrashoid</c:v>
                </c:pt>
                <c:pt idx="12">
                  <c:v>Sõitjate hulk liiklusvahendis</c:v>
                </c:pt>
              </c:strCache>
            </c:strRef>
          </c:cat>
          <c:val>
            <c:numRef>
              <c:f>'14.3 troll'!$F$28:$F$40</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val>
          <c:extLst>
            <c:ext xmlns:c16="http://schemas.microsoft.com/office/drawing/2014/chart" uri="{C3380CC4-5D6E-409C-BE32-E72D297353CC}">
              <c16:uniqueId val="{00000000-07D9-4947-87EC-D44CAB1C2538}"/>
            </c:ext>
          </c:extLst>
        </c:ser>
        <c:dLbls>
          <c:dLblPos val="outEnd"/>
          <c:showLegendKey val="0"/>
          <c:showVal val="1"/>
          <c:showCatName val="0"/>
          <c:showSerName val="0"/>
          <c:showPercent val="0"/>
          <c:showBubbleSize val="0"/>
        </c:dLbls>
        <c:gapWidth val="50"/>
        <c:axId val="-1054245136"/>
        <c:axId val="-1054249488"/>
      </c:barChart>
      <c:scatterChart>
        <c:scatterStyle val="lineMarker"/>
        <c:varyColors val="0"/>
        <c:ser>
          <c:idx val="2"/>
          <c:order val="1"/>
          <c:tx>
            <c:strRef>
              <c:f>'14.3 troll'!$D$27</c:f>
              <c:strCache>
                <c:ptCount val="1"/>
                <c:pt idx="0">
                  <c:v>2021</c:v>
                </c:pt>
              </c:strCache>
            </c:strRef>
          </c:tx>
          <c:spPr>
            <a:ln w="19050" cap="rnd">
              <a:solidFill>
                <a:srgbClr val="2166AC"/>
              </a:solidFill>
              <a:round/>
            </a:ln>
            <a:effectLst/>
          </c:spPr>
          <c:marker>
            <c:symbol val="circle"/>
            <c:size val="7"/>
            <c:spPr>
              <a:solidFill>
                <a:srgbClr val="2166AC"/>
              </a:solidFill>
              <a:ln w="9525">
                <a:solidFill>
                  <a:srgbClr val="2166AC"/>
                </a:solidFill>
              </a:ln>
              <a:effectLst/>
            </c:spPr>
          </c:marker>
          <c:xVal>
            <c:numRef>
              <c:f>'14.3 troll'!$D$28:$D$40</c:f>
              <c:numCache>
                <c:formatCode>0.00</c:formatCode>
                <c:ptCount val="13"/>
                <c:pt idx="0">
                  <c:v>4.3590426187509816</c:v>
                </c:pt>
                <c:pt idx="1">
                  <c:v>4.3887890898433346</c:v>
                </c:pt>
                <c:pt idx="2">
                  <c:v>4.3063015638550102</c:v>
                </c:pt>
                <c:pt idx="3">
                  <c:v>4.2447437990964767</c:v>
                </c:pt>
                <c:pt idx="4">
                  <c:v>4.2677625746168726</c:v>
                </c:pt>
                <c:pt idx="5">
                  <c:v>4.3104484011851758</c:v>
                </c:pt>
                <c:pt idx="6">
                  <c:v>4.1985096570659053</c:v>
                </c:pt>
                <c:pt idx="7">
                  <c:v>4.2943295612589685</c:v>
                </c:pt>
                <c:pt idx="8">
                  <c:v>4.1409458080656503</c:v>
                </c:pt>
                <c:pt idx="9">
                  <c:v>4.0895685410041329</c:v>
                </c:pt>
                <c:pt idx="10">
                  <c:v>3.9626029854639966</c:v>
                </c:pt>
                <c:pt idx="11">
                  <c:v>4.0527364017333287</c:v>
                </c:pt>
                <c:pt idx="12">
                  <c:v>3.8202322560785049</c:v>
                </c:pt>
              </c:numCache>
            </c:numRef>
          </c:xVal>
          <c:yVal>
            <c:numRef>
              <c:f>'14.3 troll'!$F$28:$F$40</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yVal>
          <c:smooth val="0"/>
          <c:extLst>
            <c:ext xmlns:c16="http://schemas.microsoft.com/office/drawing/2014/chart" uri="{C3380CC4-5D6E-409C-BE32-E72D297353CC}">
              <c16:uniqueId val="{00000001-07D9-4947-87EC-D44CAB1C2538}"/>
            </c:ext>
          </c:extLst>
        </c:ser>
        <c:ser>
          <c:idx val="3"/>
          <c:order val="2"/>
          <c:tx>
            <c:strRef>
              <c:f>'14.3 troll'!$E$27</c:f>
              <c:strCache>
                <c:ptCount val="1"/>
                <c:pt idx="0">
                  <c:v>2022</c:v>
                </c:pt>
              </c:strCache>
            </c:strRef>
          </c:tx>
          <c:spPr>
            <a:ln w="19050" cap="rnd">
              <a:solidFill>
                <a:srgbClr val="C00000"/>
              </a:solidFill>
              <a:round/>
            </a:ln>
            <a:effectLst/>
          </c:spPr>
          <c:marker>
            <c:symbol val="diamond"/>
            <c:size val="6"/>
            <c:spPr>
              <a:solidFill>
                <a:srgbClr val="C00000"/>
              </a:solidFill>
              <a:ln w="9525">
                <a:solidFill>
                  <a:srgbClr val="C00000"/>
                </a:solidFill>
              </a:ln>
              <a:effectLst/>
            </c:spPr>
          </c:marker>
          <c:xVal>
            <c:numRef>
              <c:f>'14.3 troll'!$E$28:$E$40</c:f>
              <c:numCache>
                <c:formatCode>0.00</c:formatCode>
                <c:ptCount val="13"/>
                <c:pt idx="0">
                  <c:v>4.4704649179220226</c:v>
                </c:pt>
                <c:pt idx="1">
                  <c:v>4.3840148308889901</c:v>
                </c:pt>
                <c:pt idx="2">
                  <c:v>4.3574600824774743</c:v>
                </c:pt>
                <c:pt idx="3">
                  <c:v>4.3188864290273878</c:v>
                </c:pt>
                <c:pt idx="4">
                  <c:v>4.3024649734083891</c:v>
                </c:pt>
                <c:pt idx="5">
                  <c:v>4.2570091055080805</c:v>
                </c:pt>
                <c:pt idx="6">
                  <c:v>4.2483737244761421</c:v>
                </c:pt>
                <c:pt idx="7">
                  <c:v>4.2371576860689748</c:v>
                </c:pt>
                <c:pt idx="8">
                  <c:v>4.2195271711678055</c:v>
                </c:pt>
                <c:pt idx="9">
                  <c:v>4.2169140845607336</c:v>
                </c:pt>
                <c:pt idx="10">
                  <c:v>4.2099751702131165</c:v>
                </c:pt>
                <c:pt idx="11">
                  <c:v>4.1226503882944403</c:v>
                </c:pt>
                <c:pt idx="12">
                  <c:v>4.1165208850299999</c:v>
                </c:pt>
              </c:numCache>
            </c:numRef>
          </c:xVal>
          <c:yVal>
            <c:numRef>
              <c:f>'14.3 troll'!$F$28:$F$40</c:f>
              <c:numCache>
                <c:formatCode>General</c:formatCode>
                <c:ptCount val="13"/>
                <c:pt idx="0">
                  <c:v>1</c:v>
                </c:pt>
                <c:pt idx="1">
                  <c:v>3</c:v>
                </c:pt>
                <c:pt idx="2">
                  <c:v>5</c:v>
                </c:pt>
                <c:pt idx="3">
                  <c:v>7</c:v>
                </c:pt>
                <c:pt idx="4">
                  <c:v>9</c:v>
                </c:pt>
                <c:pt idx="5">
                  <c:v>11</c:v>
                </c:pt>
                <c:pt idx="6">
                  <c:v>13</c:v>
                </c:pt>
                <c:pt idx="7">
                  <c:v>15</c:v>
                </c:pt>
                <c:pt idx="8">
                  <c:v>17</c:v>
                </c:pt>
                <c:pt idx="9">
                  <c:v>19</c:v>
                </c:pt>
                <c:pt idx="10">
                  <c:v>21</c:v>
                </c:pt>
                <c:pt idx="11">
                  <c:v>23</c:v>
                </c:pt>
                <c:pt idx="12">
                  <c:v>25</c:v>
                </c:pt>
              </c:numCache>
            </c:numRef>
          </c:yVal>
          <c:smooth val="0"/>
          <c:extLst>
            <c:ext xmlns:c16="http://schemas.microsoft.com/office/drawing/2014/chart" uri="{C3380CC4-5D6E-409C-BE32-E72D297353CC}">
              <c16:uniqueId val="{00000002-07D9-4947-87EC-D44CAB1C2538}"/>
            </c:ext>
          </c:extLst>
        </c:ser>
        <c:dLbls>
          <c:showLegendKey val="0"/>
          <c:showVal val="0"/>
          <c:showCatName val="0"/>
          <c:showSerName val="0"/>
          <c:showPercent val="0"/>
          <c:showBubbleSize val="0"/>
        </c:dLbls>
        <c:axId val="-1054248400"/>
        <c:axId val="-1054252752"/>
      </c:scatterChart>
      <c:catAx>
        <c:axId val="-1054245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054249488"/>
        <c:crosses val="autoZero"/>
        <c:auto val="1"/>
        <c:lblAlgn val="ctr"/>
        <c:lblOffset val="100"/>
        <c:noMultiLvlLbl val="0"/>
      </c:catAx>
      <c:valAx>
        <c:axId val="-1054249488"/>
        <c:scaling>
          <c:orientation val="minMax"/>
          <c:max val="5"/>
          <c:min val="1"/>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054245136"/>
        <c:crosses val="autoZero"/>
        <c:crossBetween val="between"/>
        <c:majorUnit val="1"/>
        <c:minorUnit val="1"/>
      </c:valAx>
      <c:valAx>
        <c:axId val="-1054252752"/>
        <c:scaling>
          <c:orientation val="maxMin"/>
          <c:max val="26"/>
          <c:min val="0"/>
        </c:scaling>
        <c:delete val="0"/>
        <c:axPos val="r"/>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crossAx val="-1054248400"/>
        <c:crosses val="max"/>
        <c:crossBetween val="midCat"/>
      </c:valAx>
      <c:valAx>
        <c:axId val="-1054248400"/>
        <c:scaling>
          <c:orientation val="minMax"/>
        </c:scaling>
        <c:delete val="1"/>
        <c:axPos val="t"/>
        <c:numFmt formatCode="0.00" sourceLinked="1"/>
        <c:majorTickMark val="out"/>
        <c:minorTickMark val="none"/>
        <c:tickLblPos val="nextTo"/>
        <c:crossAx val="-1054252752"/>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itchFamily="2" charset="0"/>
              <a:ea typeface="+mn-ea"/>
              <a:cs typeface="+mn-cs"/>
            </a:defRPr>
          </a:pPr>
          <a:endParaRPr lang="et-EE"/>
        </a:p>
      </c:txPr>
    </c:legend>
    <c:plotVisOnly val="1"/>
    <c:dispBlanksAs val="gap"/>
    <c:showDLblsOverMax val="0"/>
    <c:extLst/>
  </c:chart>
  <c:spPr>
    <a:solidFill>
      <a:schemeClr val="bg1"/>
    </a:solidFill>
    <a:ln w="9525" cap="flat" cmpd="sng" algn="ctr">
      <a:noFill/>
      <a:round/>
    </a:ln>
    <a:effectLst/>
  </c:spPr>
  <c:txPr>
    <a:bodyPr/>
    <a:lstStyle/>
    <a:p>
      <a:pPr>
        <a:defRPr sz="1100">
          <a:solidFill>
            <a:schemeClr val="tx1"/>
          </a:solidFill>
          <a:latin typeface="Helvetica" pitchFamily="2" charset="0"/>
        </a:defRPr>
      </a:pPr>
      <a:endParaRPr lang="et-EE"/>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0.43409</cdr:x>
      <cdr:y>0.97057</cdr:y>
    </cdr:from>
    <cdr:to>
      <cdr:x>0.96837</cdr:x>
      <cdr:y>0.9931</cdr:y>
    </cdr:to>
    <cdr:sp macro="" textlink="">
      <cdr:nvSpPr>
        <cdr:cNvPr id="2" name="TextBox 1">
          <a:extLst xmlns:a="http://schemas.openxmlformats.org/drawingml/2006/main">
            <a:ext uri="{FF2B5EF4-FFF2-40B4-BE49-F238E27FC236}">
              <a16:creationId xmlns:a16="http://schemas.microsoft.com/office/drawing/2014/main" id="{E2232958-B465-4EDF-A8A0-A70970CA54A9}"/>
            </a:ext>
          </a:extLst>
        </cdr:cNvPr>
        <cdr:cNvSpPr txBox="1"/>
      </cdr:nvSpPr>
      <cdr:spPr>
        <a:xfrm xmlns:a="http://schemas.openxmlformats.org/drawingml/2006/main">
          <a:off x="2352675" y="4021456"/>
          <a:ext cx="2895600" cy="933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t-EE" sz="1100"/>
        </a:p>
      </cdr:txBody>
    </cdr:sp>
  </cdr:relSizeAnchor>
  <cdr:relSizeAnchor xmlns:cdr="http://schemas.openxmlformats.org/drawingml/2006/chartDrawing">
    <cdr:from>
      <cdr:x>0.4971</cdr:x>
      <cdr:y>0.93958</cdr:y>
    </cdr:from>
    <cdr:to>
      <cdr:x>0.94007</cdr:x>
      <cdr:y>0.98836</cdr:y>
    </cdr:to>
    <cdr:sp macro="" textlink="">
      <cdr:nvSpPr>
        <cdr:cNvPr id="3" name="TextBox 2">
          <a:extLst xmlns:a="http://schemas.openxmlformats.org/drawingml/2006/main">
            <a:ext uri="{FF2B5EF4-FFF2-40B4-BE49-F238E27FC236}">
              <a16:creationId xmlns:a16="http://schemas.microsoft.com/office/drawing/2014/main" id="{520ABADD-2829-4E57-A0AF-1F1C516AB2C9}"/>
            </a:ext>
          </a:extLst>
        </cdr:cNvPr>
        <cdr:cNvSpPr txBox="1"/>
      </cdr:nvSpPr>
      <cdr:spPr>
        <a:xfrm xmlns:a="http://schemas.openxmlformats.org/drawingml/2006/main">
          <a:off x="2362199" y="4092809"/>
          <a:ext cx="2105025" cy="2124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t-EE" sz="900" i="1">
              <a:latin typeface="Helvetica" panose="020B0604020202020204" pitchFamily="34" charset="0"/>
              <a:cs typeface="Helvetica" panose="020B0604020202020204" pitchFamily="34" charset="0"/>
            </a:rPr>
            <a:t>Skaala 1-5 keskmine, 5=väga</a:t>
          </a:r>
          <a:r>
            <a:rPr lang="et-EE" sz="900" i="1" baseline="0">
              <a:latin typeface="Helvetica" panose="020B0604020202020204" pitchFamily="34" charset="0"/>
              <a:cs typeface="Helvetica" panose="020B0604020202020204" pitchFamily="34" charset="0"/>
            </a:rPr>
            <a:t> hea</a:t>
          </a:r>
          <a:endParaRPr lang="et-EE" sz="900" i="1">
            <a:latin typeface="Helvetica" panose="020B0604020202020204" pitchFamily="34" charset="0"/>
            <a:cs typeface="Helvetica"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itel Pilt vasakul">
    <p:bg>
      <p:bgPr>
        <a:solidFill>
          <a:schemeClr val="bg1"/>
        </a:solidFill>
        <a:effectLst/>
      </p:bgPr>
    </p:bg>
    <p:spTree>
      <p:nvGrpSpPr>
        <p:cNvPr id="1" name=""/>
        <p:cNvGrpSpPr/>
        <p:nvPr/>
      </p:nvGrpSpPr>
      <p:grpSpPr>
        <a:xfrm>
          <a:off x="0" y="0"/>
          <a:ext cx="0" cy="0"/>
          <a:chOff x="0" y="0"/>
          <a:chExt cx="0" cy="0"/>
        </a:xfrm>
      </p:grpSpPr>
      <p:sp>
        <p:nvSpPr>
          <p:cNvPr id="17" name="Freeform 16"/>
          <p:cNvSpPr>
            <a:spLocks noGrp="1"/>
          </p:cNvSpPr>
          <p:nvPr>
            <p:ph type="pic" sz="quarter" idx="13"/>
          </p:nvPr>
        </p:nvSpPr>
        <p:spPr>
          <a:xfrm>
            <a:off x="575999" y="0"/>
            <a:ext cx="4408923" cy="6858000"/>
          </a:xfrm>
          <a:custGeom>
            <a:avLst/>
            <a:gdLst>
              <a:gd name="connsiteX0" fmla="*/ 0 w 4408923"/>
              <a:gd name="connsiteY0" fmla="*/ 0 h 6858000"/>
              <a:gd name="connsiteX1" fmla="*/ 4408923 w 4408923"/>
              <a:gd name="connsiteY1" fmla="*/ 0 h 6858000"/>
              <a:gd name="connsiteX2" fmla="*/ 4408923 w 4408923"/>
              <a:gd name="connsiteY2" fmla="*/ 6858000 h 6858000"/>
              <a:gd name="connsiteX3" fmla="*/ 0 w 4408923"/>
              <a:gd name="connsiteY3" fmla="*/ 6858000 h 6858000"/>
              <a:gd name="connsiteX4" fmla="*/ 0 w 4408923"/>
              <a:gd name="connsiteY4" fmla="*/ 6034725 h 6858000"/>
              <a:gd name="connsiteX5" fmla="*/ 208 w 4408923"/>
              <a:gd name="connsiteY5" fmla="*/ 6034804 h 6858000"/>
              <a:gd name="connsiteX6" fmla="*/ 376702 w 4408923"/>
              <a:gd name="connsiteY6" fmla="*/ 6098185 h 6858000"/>
              <a:gd name="connsiteX7" fmla="*/ 1681141 w 4408923"/>
              <a:gd name="connsiteY7" fmla="*/ 4860459 h 6858000"/>
              <a:gd name="connsiteX8" fmla="*/ 460294 w 4408923"/>
              <a:gd name="connsiteY8" fmla="*/ 3540207 h 6858000"/>
              <a:gd name="connsiteX9" fmla="*/ 387188 w 4408923"/>
              <a:gd name="connsiteY9" fmla="*/ 3538866 h 6858000"/>
              <a:gd name="connsiteX10" fmla="*/ 10193 w 4408923"/>
              <a:gd name="connsiteY10" fmla="*/ 3599167 h 6858000"/>
              <a:gd name="connsiteX11" fmla="*/ 0 w 4408923"/>
              <a:gd name="connsiteY11" fmla="*/ 3602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923" h="6858000">
                <a:moveTo>
                  <a:pt x="0" y="0"/>
                </a:moveTo>
                <a:lnTo>
                  <a:pt x="4408923" y="0"/>
                </a:lnTo>
                <a:lnTo>
                  <a:pt x="4408923" y="6858000"/>
                </a:lnTo>
                <a:lnTo>
                  <a:pt x="0" y="6858000"/>
                </a:lnTo>
                <a:lnTo>
                  <a:pt x="0" y="6034725"/>
                </a:lnTo>
                <a:lnTo>
                  <a:pt x="208" y="6034804"/>
                </a:lnTo>
                <a:cubicBezTo>
                  <a:pt x="118918" y="6073701"/>
                  <a:pt x="245346" y="6095777"/>
                  <a:pt x="376702" y="6098185"/>
                </a:cubicBezTo>
                <a:cubicBezTo>
                  <a:pt x="1077218" y="6111027"/>
                  <a:pt x="1658225" y="5559734"/>
                  <a:pt x="1681141" y="4860459"/>
                </a:cubicBezTo>
                <a:cubicBezTo>
                  <a:pt x="1704060" y="4161093"/>
                  <a:pt x="1160249" y="3573003"/>
                  <a:pt x="460294" y="3540207"/>
                </a:cubicBezTo>
                <a:lnTo>
                  <a:pt x="387188" y="3538866"/>
                </a:lnTo>
                <a:cubicBezTo>
                  <a:pt x="255819" y="3540201"/>
                  <a:pt x="129216" y="3561243"/>
                  <a:pt x="10193" y="3599167"/>
                </a:cubicBezTo>
                <a:lnTo>
                  <a:pt x="0" y="3602972"/>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5736841" y="2533153"/>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5736839" y="5059254"/>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1" y="3538801"/>
            <a:ext cx="1974433" cy="2567689"/>
          </a:xfrm>
          <a:prstGeom prst="rect">
            <a:avLst/>
          </a:prstGeom>
        </p:spPr>
      </p:pic>
    </p:spTree>
    <p:extLst>
      <p:ext uri="{BB962C8B-B14F-4D97-AF65-F5344CB8AC3E}">
        <p14:creationId xmlns:p14="http://schemas.microsoft.com/office/powerpoint/2010/main" val="847376207"/>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itel pilt paremal">
    <p:bg>
      <p:bgPr>
        <a:solidFill>
          <a:schemeClr val="bg1"/>
        </a:solidFill>
        <a:effectLst/>
      </p:bgPr>
    </p:bg>
    <p:spTree>
      <p:nvGrpSpPr>
        <p:cNvPr id="1" name=""/>
        <p:cNvGrpSpPr/>
        <p:nvPr/>
      </p:nvGrpSpPr>
      <p:grpSpPr>
        <a:xfrm>
          <a:off x="0" y="0"/>
          <a:ext cx="0" cy="0"/>
          <a:chOff x="0" y="0"/>
          <a:chExt cx="0" cy="0"/>
        </a:xfrm>
      </p:grpSpPr>
      <p:sp>
        <p:nvSpPr>
          <p:cNvPr id="13" name="Freeform 12"/>
          <p:cNvSpPr>
            <a:spLocks noGrp="1"/>
          </p:cNvSpPr>
          <p:nvPr>
            <p:ph type="pic" sz="quarter" idx="13"/>
          </p:nvPr>
        </p:nvSpPr>
        <p:spPr>
          <a:xfrm>
            <a:off x="7783513" y="0"/>
            <a:ext cx="4408487" cy="6867525"/>
          </a:xfrm>
          <a:custGeom>
            <a:avLst/>
            <a:gdLst>
              <a:gd name="connsiteX0" fmla="*/ 0 w 4408487"/>
              <a:gd name="connsiteY0" fmla="*/ 0 h 6867525"/>
              <a:gd name="connsiteX1" fmla="*/ 4408487 w 4408487"/>
              <a:gd name="connsiteY1" fmla="*/ 0 h 6867525"/>
              <a:gd name="connsiteX2" fmla="*/ 4408487 w 4408487"/>
              <a:gd name="connsiteY2" fmla="*/ 6867525 h 6867525"/>
              <a:gd name="connsiteX3" fmla="*/ 0 w 4408487"/>
              <a:gd name="connsiteY3" fmla="*/ 6867525 h 6867525"/>
              <a:gd name="connsiteX4" fmla="*/ 0 w 4408487"/>
              <a:gd name="connsiteY4" fmla="*/ 6032186 h 6867525"/>
              <a:gd name="connsiteX5" fmla="*/ 108414 w 4408487"/>
              <a:gd name="connsiteY5" fmla="*/ 6062418 h 6867525"/>
              <a:gd name="connsiteX6" fmla="*/ 365715 w 4408487"/>
              <a:gd name="connsiteY6" fmla="*/ 6094106 h 6867525"/>
              <a:gd name="connsiteX7" fmla="*/ 1685089 w 4408487"/>
              <a:gd name="connsiteY7" fmla="*/ 4855586 h 6867525"/>
              <a:gd name="connsiteX8" fmla="*/ 456140 w 4408487"/>
              <a:gd name="connsiteY8" fmla="*/ 3527283 h 6867525"/>
              <a:gd name="connsiteX9" fmla="*/ 395862 w 4408487"/>
              <a:gd name="connsiteY9" fmla="*/ 3525881 h 6867525"/>
              <a:gd name="connsiteX10" fmla="*/ 15171 w 4408487"/>
              <a:gd name="connsiteY10" fmla="*/ 3582733 h 6867525"/>
              <a:gd name="connsiteX11" fmla="*/ 0 w 4408487"/>
              <a:gd name="connsiteY11" fmla="*/ 3588214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08487" h="6867525">
                <a:moveTo>
                  <a:pt x="0" y="0"/>
                </a:moveTo>
                <a:lnTo>
                  <a:pt x="4408487" y="0"/>
                </a:lnTo>
                <a:lnTo>
                  <a:pt x="4408487" y="6867525"/>
                </a:lnTo>
                <a:lnTo>
                  <a:pt x="0" y="6867525"/>
                </a:lnTo>
                <a:lnTo>
                  <a:pt x="0" y="6032186"/>
                </a:lnTo>
                <a:lnTo>
                  <a:pt x="108414" y="6062418"/>
                </a:lnTo>
                <a:cubicBezTo>
                  <a:pt x="191366" y="6081203"/>
                  <a:pt x="277410" y="6092051"/>
                  <a:pt x="365715" y="6094106"/>
                </a:cubicBezTo>
                <a:cubicBezTo>
                  <a:pt x="1071950" y="6110541"/>
                  <a:pt x="1660107" y="5558428"/>
                  <a:pt x="1685089" y="4855586"/>
                </a:cubicBezTo>
                <a:cubicBezTo>
                  <a:pt x="1710082" y="4152430"/>
                  <a:pt x="1162112" y="3560159"/>
                  <a:pt x="456140" y="3527283"/>
                </a:cubicBezTo>
                <a:lnTo>
                  <a:pt x="395862" y="3525881"/>
                </a:lnTo>
                <a:cubicBezTo>
                  <a:pt x="263387" y="3525881"/>
                  <a:pt x="135534" y="3545773"/>
                  <a:pt x="15171" y="3582733"/>
                </a:cubicBezTo>
                <a:lnTo>
                  <a:pt x="0" y="3588214"/>
                </a:lnTo>
                <a:close/>
              </a:path>
            </a:pathLst>
          </a:custGeom>
          <a:pattFill prst="pct5">
            <a:fgClr>
              <a:schemeClr val="accent1"/>
            </a:fgClr>
            <a:bgClr>
              <a:schemeClr val="bg1"/>
            </a:bgClr>
          </a:pattFill>
        </p:spPr>
        <p:txBody>
          <a:bodyPr wrap="square">
            <a:noAutofit/>
          </a:bodyPr>
          <a:lstStyle/>
          <a:p>
            <a:r>
              <a:rPr lang="en-US"/>
              <a:t>Click icon to add picture</a:t>
            </a:r>
            <a:endParaRPr lang="en-GB"/>
          </a:p>
        </p:txBody>
      </p:sp>
      <p:sp>
        <p:nvSpPr>
          <p:cNvPr id="2" name="Title 1"/>
          <p:cNvSpPr>
            <a:spLocks noGrp="1"/>
          </p:cNvSpPr>
          <p:nvPr>
            <p:ph type="ctrTitle"/>
          </p:nvPr>
        </p:nvSpPr>
        <p:spPr>
          <a:xfrm>
            <a:off x="1033103" y="2432434"/>
            <a:ext cx="6121239" cy="2387600"/>
          </a:xfrm>
        </p:spPr>
        <p:txBody>
          <a:bodyPr anchor="b"/>
          <a:lstStyle>
            <a:lvl1pPr algn="l">
              <a:defRPr lang="en-GB" sz="6000" b="1" i="0" u="none" strike="noStrike" baseline="0" smtClean="0"/>
            </a:lvl1pPr>
          </a:lstStyle>
          <a:p>
            <a:r>
              <a:rPr lang="en-US"/>
              <a:t>Click to edit Master title style</a:t>
            </a:r>
            <a:endParaRPr lang="et-EE" dirty="0"/>
          </a:p>
        </p:txBody>
      </p:sp>
      <p:sp>
        <p:nvSpPr>
          <p:cNvPr id="6" name="Slide Number Placeholder 5"/>
          <p:cNvSpPr>
            <a:spLocks noGrp="1"/>
          </p:cNvSpPr>
          <p:nvPr>
            <p:ph type="sldNum" sz="quarter" idx="12"/>
          </p:nvPr>
        </p:nvSpPr>
        <p:spPr/>
        <p:txBody>
          <a:bodyPr/>
          <a:lstStyle/>
          <a:p>
            <a:fld id="{9C3A84B4-50EE-4E03-B6D7-AB5456BA3390}" type="slidenum">
              <a:rPr lang="et-EE" smtClean="0"/>
              <a:t>‹#›</a:t>
            </a:fld>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7355" y="3521459"/>
            <a:ext cx="1982054" cy="2577600"/>
          </a:xfrm>
          <a:prstGeom prst="rect">
            <a:avLst/>
          </a:prstGeom>
        </p:spPr>
      </p:pic>
    </p:spTree>
    <p:extLst>
      <p:ext uri="{BB962C8B-B14F-4D97-AF65-F5344CB8AC3E}">
        <p14:creationId xmlns:p14="http://schemas.microsoft.com/office/powerpoint/2010/main" val="463348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itel pilttaust tekst vasak">
    <p:bg>
      <p:bgPr>
        <a:solidFill>
          <a:schemeClr val="bg1"/>
        </a:solidFill>
        <a:effectLst/>
      </p:bgPr>
    </p:bg>
    <p:spTree>
      <p:nvGrpSpPr>
        <p:cNvPr id="1" name=""/>
        <p:cNvGrpSpPr/>
        <p:nvPr/>
      </p:nvGrpSpPr>
      <p:grpSpPr>
        <a:xfrm>
          <a:off x="0" y="0"/>
          <a:ext cx="0" cy="0"/>
          <a:chOff x="0" y="0"/>
          <a:chExt cx="0" cy="0"/>
        </a:xfrm>
      </p:grpSpPr>
      <p:sp>
        <p:nvSpPr>
          <p:cNvPr id="12" name="Freeform 11"/>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11000284"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11/04/23</a:t>
            </a:fld>
            <a:endParaRPr lang="en-GB" sz="1404" dirty="0">
              <a:solidFill>
                <a:schemeClr val="bg2">
                  <a:lumMod val="95000"/>
                </a:schemeClr>
              </a:solidFill>
            </a:endParaRPr>
          </a:p>
        </p:txBody>
      </p:sp>
      <p:sp>
        <p:nvSpPr>
          <p:cNvPr id="2" name="Title 1"/>
          <p:cNvSpPr>
            <a:spLocks noGrp="1"/>
          </p:cNvSpPr>
          <p:nvPr>
            <p:ph type="ctrTitle"/>
          </p:nvPr>
        </p:nvSpPr>
        <p:spPr>
          <a:xfrm>
            <a:off x="1033103" y="2327659"/>
            <a:ext cx="6121239" cy="2387600"/>
          </a:xfrm>
        </p:spPr>
        <p:txBody>
          <a:bodyPr anchor="b"/>
          <a:lstStyle>
            <a:lvl1pPr algn="l">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1033103" y="4989511"/>
            <a:ext cx="6121239" cy="1559261"/>
          </a:xfrm>
        </p:spPr>
        <p:txBody>
          <a:bodyPr/>
          <a:lstStyle>
            <a:lvl1pPr marL="0" indent="0" algn="l">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94240691"/>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itel pilttaust tekst parem">
    <p:bg>
      <p:bgPr>
        <a:solidFill>
          <a:schemeClr val="bg1"/>
        </a:solidFill>
        <a:effectLst/>
      </p:bgPr>
    </p:bg>
    <p:spTree>
      <p:nvGrpSpPr>
        <p:cNvPr id="1" name=""/>
        <p:cNvGrpSpPr/>
        <p:nvPr/>
      </p:nvGrpSpPr>
      <p:grpSpPr>
        <a:xfrm>
          <a:off x="0" y="0"/>
          <a:ext cx="0" cy="0"/>
          <a:chOff x="0" y="0"/>
          <a:chExt cx="0" cy="0"/>
        </a:xfrm>
      </p:grpSpPr>
      <p:sp>
        <p:nvSpPr>
          <p:cNvPr id="11" name="Freeform 10"/>
          <p:cNvSpPr>
            <a:spLocks noGrp="1"/>
          </p:cNvSpPr>
          <p:nvPr>
            <p:ph type="pic" sz="quarter" idx="10"/>
          </p:nvPr>
        </p:nvSpPr>
        <p:spPr>
          <a:xfrm>
            <a:off x="576000" y="0"/>
            <a:ext cx="11615999" cy="6858000"/>
          </a:xfrm>
          <a:custGeom>
            <a:avLst/>
            <a:gdLst>
              <a:gd name="connsiteX0" fmla="*/ 0 w 11615999"/>
              <a:gd name="connsiteY0" fmla="*/ 0 h 6858000"/>
              <a:gd name="connsiteX1" fmla="*/ 11615999 w 11615999"/>
              <a:gd name="connsiteY1" fmla="*/ 0 h 6858000"/>
              <a:gd name="connsiteX2" fmla="*/ 11615999 w 11615999"/>
              <a:gd name="connsiteY2" fmla="*/ 6858000 h 6858000"/>
              <a:gd name="connsiteX3" fmla="*/ 0 w 11615999"/>
              <a:gd name="connsiteY3" fmla="*/ 6858000 h 6858000"/>
              <a:gd name="connsiteX4" fmla="*/ 0 w 11615999"/>
              <a:gd name="connsiteY4" fmla="*/ 1594962 h 6858000"/>
              <a:gd name="connsiteX5" fmla="*/ 82764 w 11615999"/>
              <a:gd name="connsiteY5" fmla="*/ 1588262 h 6858000"/>
              <a:gd name="connsiteX6" fmla="*/ 509299 w 11615999"/>
              <a:gd name="connsiteY6" fmla="*/ 1095208 h 6858000"/>
              <a:gd name="connsiteX7" fmla="*/ 12380 w 11615999"/>
              <a:gd name="connsiteY7" fmla="*/ 560124 h 6858000"/>
              <a:gd name="connsiteX8" fmla="*/ 0 w 11615999"/>
              <a:gd name="connsiteY8" fmla="*/ 5598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5999" h="6858000">
                <a:moveTo>
                  <a:pt x="0" y="0"/>
                </a:moveTo>
                <a:lnTo>
                  <a:pt x="11615999" y="0"/>
                </a:lnTo>
                <a:lnTo>
                  <a:pt x="11615999" y="6858000"/>
                </a:lnTo>
                <a:lnTo>
                  <a:pt x="0" y="6858000"/>
                </a:lnTo>
                <a:lnTo>
                  <a:pt x="0" y="1594962"/>
                </a:lnTo>
                <a:lnTo>
                  <a:pt x="82764" y="1588262"/>
                </a:lnTo>
                <a:cubicBezTo>
                  <a:pt x="319087" y="1545109"/>
                  <a:pt x="501107" y="1343116"/>
                  <a:pt x="509299" y="1095208"/>
                </a:cubicBezTo>
                <a:cubicBezTo>
                  <a:pt x="518668" y="811736"/>
                  <a:pt x="297295" y="573361"/>
                  <a:pt x="12380" y="560124"/>
                </a:cubicBezTo>
                <a:lnTo>
                  <a:pt x="0" y="559899"/>
                </a:lnTo>
                <a:close/>
              </a:path>
            </a:pathLst>
          </a:custGeom>
          <a:pattFill prst="pct5">
            <a:fgClr>
              <a:schemeClr val="accent1"/>
            </a:fgClr>
            <a:bgClr>
              <a:schemeClr val="bg1"/>
            </a:bgClr>
          </a:pattFill>
        </p:spPr>
        <p:txBody>
          <a:bodyPr wrap="square">
            <a:noAutofit/>
          </a:bodyPr>
          <a:lstStyle>
            <a:lvl1pPr marL="0" indent="0">
              <a:buNone/>
              <a:defRPr/>
            </a:lvl1pPr>
          </a:lstStyle>
          <a:p>
            <a:r>
              <a:rPr lang="en-US"/>
              <a:t>Click icon to add picture</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000" y="559559"/>
            <a:ext cx="797581" cy="1037230"/>
          </a:xfrm>
          <a:prstGeom prst="rect">
            <a:avLst/>
          </a:prstGeom>
        </p:spPr>
      </p:pic>
      <p:sp>
        <p:nvSpPr>
          <p:cNvPr id="4" name="Rectangle 3"/>
          <p:cNvSpPr/>
          <p:nvPr/>
        </p:nvSpPr>
        <p:spPr>
          <a:xfrm>
            <a:off x="686792" y="6179439"/>
            <a:ext cx="880369" cy="308418"/>
          </a:xfrm>
          <a:prstGeom prst="rect">
            <a:avLst/>
          </a:prstGeom>
        </p:spPr>
        <p:txBody>
          <a:bodyPr wrap="none">
            <a:spAutoFit/>
          </a:bodyPr>
          <a:lstStyle/>
          <a:p>
            <a:fld id="{17CE275A-E327-4030-B2D3-F354B9DDFA2B}" type="datetime3">
              <a:rPr lang="et-EE" sz="1404" smtClean="0">
                <a:solidFill>
                  <a:schemeClr val="bg2">
                    <a:lumMod val="95000"/>
                  </a:schemeClr>
                </a:solidFill>
              </a:rPr>
              <a:pPr/>
              <a:t>11/04/23</a:t>
            </a:fld>
            <a:endParaRPr lang="en-GB" sz="1404" dirty="0">
              <a:solidFill>
                <a:schemeClr val="bg2">
                  <a:lumMod val="95000"/>
                </a:schemeClr>
              </a:solidFill>
            </a:endParaRPr>
          </a:p>
        </p:txBody>
      </p:sp>
      <p:sp>
        <p:nvSpPr>
          <p:cNvPr id="2" name="Title 1"/>
          <p:cNvSpPr>
            <a:spLocks noGrp="1"/>
          </p:cNvSpPr>
          <p:nvPr>
            <p:ph type="ctrTitle"/>
          </p:nvPr>
        </p:nvSpPr>
        <p:spPr>
          <a:xfrm>
            <a:off x="5550513" y="2327659"/>
            <a:ext cx="6121239" cy="2387600"/>
          </a:xfrm>
        </p:spPr>
        <p:txBody>
          <a:bodyPr anchor="b"/>
          <a:lstStyle>
            <a:lvl1pPr algn="r">
              <a:defRPr lang="en-GB" sz="6000" b="1" i="0" u="none" strike="noStrike" baseline="0" smtClean="0">
                <a:solidFill>
                  <a:schemeClr val="bg2">
                    <a:lumMod val="95000"/>
                  </a:schemeClr>
                </a:solidFill>
              </a:defRPr>
            </a:lvl1pPr>
          </a:lstStyle>
          <a:p>
            <a:r>
              <a:rPr lang="en-US"/>
              <a:t>Click to edit Master title style</a:t>
            </a:r>
            <a:endParaRPr lang="et-EE" dirty="0"/>
          </a:p>
        </p:txBody>
      </p:sp>
      <p:sp>
        <p:nvSpPr>
          <p:cNvPr id="8" name="Subtitle 2"/>
          <p:cNvSpPr>
            <a:spLocks noGrp="1"/>
          </p:cNvSpPr>
          <p:nvPr>
            <p:ph type="subTitle" idx="1"/>
          </p:nvPr>
        </p:nvSpPr>
        <p:spPr>
          <a:xfrm>
            <a:off x="5550513" y="4989511"/>
            <a:ext cx="6121239" cy="1559261"/>
          </a:xfrm>
        </p:spPr>
        <p:txBody>
          <a:bodyPr/>
          <a:lstStyle>
            <a:lvl1pPr marL="0" indent="0" algn="r">
              <a:buNone/>
              <a:defRPr sz="2400">
                <a:solidFill>
                  <a:schemeClr val="bg2">
                    <a:lumMod val="95000"/>
                  </a:schemeClr>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203870468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itel vahele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0371" y="2573079"/>
            <a:ext cx="9051380" cy="861238"/>
          </a:xfrm>
        </p:spPr>
        <p:txBody>
          <a:bodyPr anchor="b"/>
          <a:lstStyle>
            <a:lvl1pPr algn="l">
              <a:defRPr lang="en-GB" sz="6000" b="1" i="0" u="none" strike="noStrike" baseline="0" smtClean="0">
                <a:solidFill>
                  <a:srgbClr val="AA1E3C"/>
                </a:solidFill>
                <a:latin typeface="Helvetica" panose="020B0604020202030204" pitchFamily="34" charset="0"/>
              </a:defRPr>
            </a:lvl1pPr>
          </a:lstStyle>
          <a:p>
            <a:r>
              <a:rPr lang="en-US"/>
              <a:t>Click to edit Master title style</a:t>
            </a:r>
            <a:endParaRPr lang="et-EE" dirty="0"/>
          </a:p>
        </p:txBody>
      </p:sp>
      <p:sp>
        <p:nvSpPr>
          <p:cNvPr id="8" name="Subtitle 2"/>
          <p:cNvSpPr>
            <a:spLocks noGrp="1"/>
          </p:cNvSpPr>
          <p:nvPr>
            <p:ph type="subTitle" idx="1"/>
          </p:nvPr>
        </p:nvSpPr>
        <p:spPr>
          <a:xfrm>
            <a:off x="2620371" y="3452844"/>
            <a:ext cx="9051380" cy="794602"/>
          </a:xfrm>
        </p:spPr>
        <p:txBody>
          <a:bodyPr>
            <a:normAutofit/>
          </a:bodyPr>
          <a:lstStyle>
            <a:lvl1pPr marL="0" indent="0" algn="l">
              <a:buNone/>
              <a:defRPr sz="60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62" y="2169001"/>
            <a:ext cx="1972111" cy="2567689"/>
          </a:xfrm>
          <a:prstGeom prst="rect">
            <a:avLst/>
          </a:prstGeom>
        </p:spPr>
      </p:pic>
    </p:spTree>
    <p:extLst>
      <p:ext uri="{BB962C8B-B14F-4D97-AF65-F5344CB8AC3E}">
        <p14:creationId xmlns:p14="http://schemas.microsoft.com/office/powerpoint/2010/main" val="124844675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laid üks sisukast">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0" name="Content Placeholder 2"/>
          <p:cNvSpPr>
            <a:spLocks noGrp="1"/>
          </p:cNvSpPr>
          <p:nvPr>
            <p:ph sz="half" idx="1"/>
          </p:nvPr>
        </p:nvSpPr>
        <p:spPr>
          <a:xfrm>
            <a:off x="1302488" y="1499191"/>
            <a:ext cx="10051312"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7013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laid kaks sisuka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t-EE" dirty="0" err="1"/>
              <a:t>kljahsdkljhalkjshd</a:t>
            </a:r>
            <a:endParaRPr lang="et-EE" dirty="0"/>
          </a:p>
        </p:txBody>
      </p:sp>
      <p:sp>
        <p:nvSpPr>
          <p:cNvPr id="3" name="Content Placeholder 2"/>
          <p:cNvSpPr>
            <a:spLocks noGrp="1"/>
          </p:cNvSpPr>
          <p:nvPr>
            <p:ph sz="half" idx="1"/>
          </p:nvPr>
        </p:nvSpPr>
        <p:spPr>
          <a:xfrm>
            <a:off x="1302488"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Content Placeholder 2"/>
          <p:cNvSpPr>
            <a:spLocks noGrp="1"/>
          </p:cNvSpPr>
          <p:nvPr>
            <p:ph sz="half" idx="13"/>
          </p:nvPr>
        </p:nvSpPr>
        <p:spPr>
          <a:xfrm>
            <a:off x="6493800" y="1499191"/>
            <a:ext cx="486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Tree>
    <p:extLst>
      <p:ext uri="{BB962C8B-B14F-4D97-AF65-F5344CB8AC3E}">
        <p14:creationId xmlns:p14="http://schemas.microsoft.com/office/powerpoint/2010/main" val="308186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laid kolm sisukasti">
    <p:spTree>
      <p:nvGrpSpPr>
        <p:cNvPr id="1" name=""/>
        <p:cNvGrpSpPr/>
        <p:nvPr/>
      </p:nvGrpSpPr>
      <p:grpSpPr>
        <a:xfrm>
          <a:off x="0" y="0"/>
          <a:ext cx="0" cy="0"/>
          <a:chOff x="0" y="0"/>
          <a:chExt cx="0" cy="0"/>
        </a:xfrm>
      </p:grpSpPr>
      <p:sp>
        <p:nvSpPr>
          <p:cNvPr id="6" name="Slide Number Placeholder 5"/>
          <p:cNvSpPr txBox="1">
            <a:spLocks/>
          </p:cNvSpPr>
          <p:nvPr/>
        </p:nvSpPr>
        <p:spPr>
          <a:xfrm>
            <a:off x="186071" y="6031614"/>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9" name="Slide Number Placeholder 5"/>
          <p:cNvSpPr txBox="1">
            <a:spLocks/>
          </p:cNvSpPr>
          <p:nvPr/>
        </p:nvSpPr>
        <p:spPr>
          <a:xfrm>
            <a:off x="186071" y="6482245"/>
            <a:ext cx="572387" cy="365125"/>
          </a:xfrm>
          <a:prstGeom prst="rect">
            <a:avLst/>
          </a:prstGeom>
        </p:spPr>
        <p:txBody>
          <a:bodyPr vert="horz" lIns="91440" tIns="45720" rIns="91440" bIns="45720" rtlCol="0" anchor="ctr"/>
          <a:lstStyle>
            <a:defPPr>
              <a:defRPr lang="et-E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3A84B4-50EE-4E03-B6D7-AB5456BA3390}" type="slidenum">
              <a:rPr lang="et-EE" sz="1200" smtClean="0"/>
              <a:pPr/>
              <a:t>‹#›</a:t>
            </a:fld>
            <a:endParaRPr lang="et-EE" sz="1200" dirty="0"/>
          </a:p>
        </p:txBody>
      </p:sp>
      <p:sp>
        <p:nvSpPr>
          <p:cNvPr id="11" name="Title 1"/>
          <p:cNvSpPr>
            <a:spLocks noGrp="1"/>
          </p:cNvSpPr>
          <p:nvPr>
            <p:ph type="title"/>
          </p:nvPr>
        </p:nvSpPr>
        <p:spPr>
          <a:xfrm>
            <a:off x="1302488" y="457202"/>
            <a:ext cx="10051312" cy="425303"/>
          </a:xfrm>
        </p:spPr>
        <p:txBody>
          <a:bodyPr anchor="t">
            <a:noAutofit/>
          </a:bodyPr>
          <a:lstStyle>
            <a:lvl1pPr>
              <a:defRPr sz="3200">
                <a:solidFill>
                  <a:srgbClr val="A01E28"/>
                </a:solidFill>
                <a:latin typeface="Helvetica" panose="020B0604020202030204" pitchFamily="34" charset="0"/>
              </a:defRPr>
            </a:lvl1pPr>
          </a:lstStyle>
          <a:p>
            <a:r>
              <a:rPr lang="en-US"/>
              <a:t>Click to edit Master title style</a:t>
            </a:r>
            <a:endParaRPr lang="et-EE" dirty="0"/>
          </a:p>
        </p:txBody>
      </p:sp>
      <p:sp>
        <p:nvSpPr>
          <p:cNvPr id="12" name="Subtitle 2"/>
          <p:cNvSpPr>
            <a:spLocks noGrp="1"/>
          </p:cNvSpPr>
          <p:nvPr>
            <p:ph type="subTitle" idx="14"/>
          </p:nvPr>
        </p:nvSpPr>
        <p:spPr>
          <a:xfrm>
            <a:off x="1302488" y="940987"/>
            <a:ext cx="10051312" cy="435932"/>
          </a:xfrm>
        </p:spPr>
        <p:txBody>
          <a:bodyPr anchor="t">
            <a:normAutofit/>
          </a:bodyPr>
          <a:lstStyle>
            <a:lvl1pPr marL="0" indent="0" algn="l">
              <a:buNone/>
              <a:defRPr sz="1800">
                <a:solidFill>
                  <a:srgbClr val="AA1E3C"/>
                </a:solidFill>
                <a:latin typeface="Helvetica" panose="020B0604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t-EE" dirty="0"/>
          </a:p>
        </p:txBody>
      </p:sp>
      <p:sp>
        <p:nvSpPr>
          <p:cNvPr id="7" name="Content Placeholder 2"/>
          <p:cNvSpPr>
            <a:spLocks noGrp="1"/>
          </p:cNvSpPr>
          <p:nvPr>
            <p:ph sz="half" idx="1"/>
          </p:nvPr>
        </p:nvSpPr>
        <p:spPr>
          <a:xfrm>
            <a:off x="1302487" y="1499191"/>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3" name="Content Placeholder 2"/>
          <p:cNvSpPr>
            <a:spLocks noGrp="1"/>
          </p:cNvSpPr>
          <p:nvPr>
            <p:ph sz="half" idx="15"/>
          </p:nvPr>
        </p:nvSpPr>
        <p:spPr>
          <a:xfrm>
            <a:off x="4708144" y="1499190"/>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4" name="Content Placeholder 2"/>
          <p:cNvSpPr>
            <a:spLocks noGrp="1"/>
          </p:cNvSpPr>
          <p:nvPr>
            <p:ph sz="half" idx="16"/>
          </p:nvPr>
        </p:nvSpPr>
        <p:spPr>
          <a:xfrm>
            <a:off x="8113801" y="1499189"/>
            <a:ext cx="3240000" cy="4885901"/>
          </a:xfrm>
        </p:spPr>
        <p:txBody>
          <a:bodyPr>
            <a:normAutofit/>
          </a:bodyPr>
          <a:lstStyle>
            <a:lvl1pPr marL="228594" indent="-228594">
              <a:buFontTx/>
              <a:buBlip>
                <a:blip r:embed="rId2"/>
              </a:buBlip>
              <a:defRPr sz="1400" baseline="0">
                <a:solidFill>
                  <a:schemeClr val="tx2"/>
                </a:solidFill>
              </a:defRPr>
            </a:lvl1pPr>
            <a:lvl2pPr marL="685783" indent="-228594">
              <a:buFontTx/>
              <a:buBlip>
                <a:blip r:embed="rId2"/>
              </a:buBlip>
              <a:defRPr sz="1400" baseline="0">
                <a:solidFill>
                  <a:schemeClr val="tx2"/>
                </a:solidFill>
              </a:defRPr>
            </a:lvl2pPr>
            <a:lvl3pPr marL="1142971" indent="-228594">
              <a:buFontTx/>
              <a:buBlip>
                <a:blip r:embed="rId2"/>
              </a:buBlip>
              <a:defRPr sz="1400" baseline="0">
                <a:solidFill>
                  <a:schemeClr val="tx2"/>
                </a:solidFill>
              </a:defRPr>
            </a:lvl3pPr>
            <a:lvl4pPr marL="1600160" indent="-228594">
              <a:buFontTx/>
              <a:buBlip>
                <a:blip r:embed="rId2"/>
              </a:buBlip>
              <a:defRPr sz="1400" baseline="0">
                <a:solidFill>
                  <a:schemeClr val="tx2"/>
                </a:solidFill>
              </a:defRPr>
            </a:lvl4pPr>
            <a:lvl5pPr marL="2057349" indent="-228594">
              <a:buFontTx/>
              <a:buBlip>
                <a:blip r:embed="rId2"/>
              </a:buBlip>
              <a:defRPr sz="1400"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12061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2488" y="365125"/>
            <a:ext cx="10051312" cy="1325563"/>
          </a:xfrm>
          <a:prstGeom prst="rect">
            <a:avLst/>
          </a:prstGeom>
        </p:spPr>
        <p:txBody>
          <a:bodyPr vert="horz" lIns="91440" tIns="45720" rIns="91440" bIns="45720" rtlCol="0" anchor="ctr">
            <a:normAutofit/>
          </a:bodyPr>
          <a:lstStyle/>
          <a:p>
            <a:r>
              <a:rPr lang="en-US"/>
              <a:t>Click to edit Master title style</a:t>
            </a:r>
            <a:endParaRPr lang="et-EE" dirty="0"/>
          </a:p>
        </p:txBody>
      </p:sp>
      <p:sp>
        <p:nvSpPr>
          <p:cNvPr id="3" name="Text Placeholder 2"/>
          <p:cNvSpPr>
            <a:spLocks noGrp="1"/>
          </p:cNvSpPr>
          <p:nvPr>
            <p:ph type="body" idx="1"/>
          </p:nvPr>
        </p:nvSpPr>
        <p:spPr>
          <a:xfrm>
            <a:off x="1302488" y="1825625"/>
            <a:ext cx="1005131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Slide Number Placeholder 5"/>
          <p:cNvSpPr>
            <a:spLocks noGrp="1"/>
          </p:cNvSpPr>
          <p:nvPr>
            <p:ph type="sldNum" sz="quarter" idx="4"/>
          </p:nvPr>
        </p:nvSpPr>
        <p:spPr>
          <a:xfrm>
            <a:off x="186072" y="6031614"/>
            <a:ext cx="452104" cy="365125"/>
          </a:xfrm>
          <a:prstGeom prst="rect">
            <a:avLst/>
          </a:prstGeom>
        </p:spPr>
        <p:txBody>
          <a:bodyPr vert="horz" lIns="91440" tIns="45720" rIns="91440" bIns="45720" rtlCol="0" anchor="ctr"/>
          <a:lstStyle>
            <a:lvl1pPr algn="r">
              <a:defRPr sz="1200">
                <a:solidFill>
                  <a:schemeClr val="bg1"/>
                </a:solidFill>
              </a:defRPr>
            </a:lvl1pPr>
          </a:lstStyle>
          <a:p>
            <a:fld id="{9C3A84B4-50EE-4E03-B6D7-AB5456BA3390}" type="slidenum">
              <a:rPr lang="et-EE" smtClean="0"/>
              <a:pPr/>
              <a:t>‹#›</a:t>
            </a:fld>
            <a:endParaRPr lang="et-EE" dirty="0"/>
          </a:p>
        </p:txBody>
      </p:sp>
    </p:spTree>
    <p:extLst>
      <p:ext uri="{BB962C8B-B14F-4D97-AF65-F5344CB8AC3E}">
        <p14:creationId xmlns:p14="http://schemas.microsoft.com/office/powerpoint/2010/main" val="35824380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52" r:id="rId7"/>
    <p:sldLayoutId id="2147483666" r:id="rId8"/>
  </p:sldLayoutIdLst>
  <p:hf hdr="0" ftr="0" dt="0"/>
  <p:txStyles>
    <p:titleStyle>
      <a:lvl1pPr algn="l" defTabSz="914377" rtl="0" eaLnBrk="1" latinLnBrk="0" hangingPunct="1">
        <a:lnSpc>
          <a:spcPct val="90000"/>
        </a:lnSpc>
        <a:spcBef>
          <a:spcPct val="0"/>
        </a:spcBef>
        <a:buNone/>
        <a:defRPr sz="5000" kern="1200">
          <a:solidFill>
            <a:srgbClr val="A01E28"/>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ED4681B-9DC6-4339-8589-70EF5D06F4A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5791" b="5791"/>
          <a:stretch/>
        </p:blipFill>
        <p:spPr>
          <a:xfrm>
            <a:off x="520248" y="0"/>
            <a:ext cx="11615999" cy="6858000"/>
          </a:xfrm>
        </p:spPr>
      </p:pic>
      <p:sp>
        <p:nvSpPr>
          <p:cNvPr id="3" name="Title 2">
            <a:extLst>
              <a:ext uri="{FF2B5EF4-FFF2-40B4-BE49-F238E27FC236}">
                <a16:creationId xmlns:a16="http://schemas.microsoft.com/office/drawing/2014/main" id="{C9EF07E6-F90D-4318-A390-8DDE6C6BB896}"/>
              </a:ext>
            </a:extLst>
          </p:cNvPr>
          <p:cNvSpPr>
            <a:spLocks noGrp="1"/>
          </p:cNvSpPr>
          <p:nvPr>
            <p:ph type="ctrTitle"/>
          </p:nvPr>
        </p:nvSpPr>
        <p:spPr>
          <a:xfrm>
            <a:off x="5389646" y="2235200"/>
            <a:ext cx="6121239" cy="2387600"/>
          </a:xfrm>
        </p:spPr>
        <p:txBody>
          <a:bodyPr/>
          <a:lstStyle/>
          <a:p>
            <a:r>
              <a:rPr lang="et-EE" dirty="0">
                <a:solidFill>
                  <a:schemeClr val="bg1"/>
                </a:solidFill>
              </a:rPr>
              <a:t>Tallinna ühistransport</a:t>
            </a:r>
          </a:p>
        </p:txBody>
      </p:sp>
      <p:sp>
        <p:nvSpPr>
          <p:cNvPr id="4" name="Subtitle 3">
            <a:extLst>
              <a:ext uri="{FF2B5EF4-FFF2-40B4-BE49-F238E27FC236}">
                <a16:creationId xmlns:a16="http://schemas.microsoft.com/office/drawing/2014/main" id="{EF34D976-890D-4B79-9B40-CA78C238A80F}"/>
              </a:ext>
            </a:extLst>
          </p:cNvPr>
          <p:cNvSpPr>
            <a:spLocks noGrp="1"/>
          </p:cNvSpPr>
          <p:nvPr>
            <p:ph type="subTitle" idx="1"/>
          </p:nvPr>
        </p:nvSpPr>
        <p:spPr>
          <a:xfrm>
            <a:off x="711200" y="5452533"/>
            <a:ext cx="4893733" cy="1193801"/>
          </a:xfrm>
        </p:spPr>
        <p:txBody>
          <a:bodyPr/>
          <a:lstStyle/>
          <a:p>
            <a:r>
              <a:rPr lang="et-EE" dirty="0">
                <a:solidFill>
                  <a:schemeClr val="bg1"/>
                </a:solidFill>
              </a:rPr>
              <a:t>Uuring Tallinna elanikkonna seas </a:t>
            </a:r>
          </a:p>
          <a:p>
            <a:r>
              <a:rPr lang="et-EE" dirty="0">
                <a:solidFill>
                  <a:schemeClr val="bg1"/>
                </a:solidFill>
              </a:rPr>
              <a:t>202</a:t>
            </a:r>
            <a:r>
              <a:rPr lang="en-US" dirty="0">
                <a:solidFill>
                  <a:schemeClr val="bg1"/>
                </a:solidFill>
              </a:rPr>
              <a:t>2</a:t>
            </a:r>
            <a:endParaRPr lang="et-EE" dirty="0">
              <a:solidFill>
                <a:schemeClr val="bg1"/>
              </a:solidFill>
            </a:endParaRPr>
          </a:p>
        </p:txBody>
      </p:sp>
    </p:spTree>
    <p:extLst>
      <p:ext uri="{BB962C8B-B14F-4D97-AF65-F5344CB8AC3E}">
        <p14:creationId xmlns:p14="http://schemas.microsoft.com/office/powerpoint/2010/main" val="354766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FE-A427-465E-B8A0-CE2EF0DDCCDD}"/>
              </a:ext>
            </a:extLst>
          </p:cNvPr>
          <p:cNvSpPr>
            <a:spLocks noGrp="1"/>
          </p:cNvSpPr>
          <p:nvPr>
            <p:ph type="title"/>
          </p:nvPr>
        </p:nvSpPr>
        <p:spPr/>
        <p:txBody>
          <a:bodyPr/>
          <a:lstStyle/>
          <a:p>
            <a:r>
              <a:rPr lang="et-EE" dirty="0"/>
              <a:t>Ühistranspordiga sõitjate osakaalud 2003-202</a:t>
            </a:r>
            <a:r>
              <a:rPr lang="en-US" dirty="0"/>
              <a:t>2</a:t>
            </a:r>
            <a:endParaRPr lang="et-EE" dirty="0"/>
          </a:p>
        </p:txBody>
      </p:sp>
      <p:sp>
        <p:nvSpPr>
          <p:cNvPr id="5" name="Subtitle 4">
            <a:extLst>
              <a:ext uri="{FF2B5EF4-FFF2-40B4-BE49-F238E27FC236}">
                <a16:creationId xmlns:a16="http://schemas.microsoft.com/office/drawing/2014/main" id="{7D860206-653D-4FB1-9373-C927418D674F}"/>
              </a:ext>
            </a:extLst>
          </p:cNvPr>
          <p:cNvSpPr>
            <a:spLocks noGrp="1"/>
          </p:cNvSpPr>
          <p:nvPr>
            <p:ph type="subTitle" idx="14"/>
          </p:nvPr>
        </p:nvSpPr>
        <p:spPr/>
        <p:txBody>
          <a:bodyPr/>
          <a:lstStyle/>
          <a:p>
            <a:r>
              <a:rPr lang="et-EE" dirty="0"/>
              <a:t>N=</a:t>
            </a:r>
            <a:r>
              <a:rPr lang="en-US" dirty="0"/>
              <a:t>524</a:t>
            </a:r>
            <a:endParaRPr lang="et-EE" dirty="0"/>
          </a:p>
          <a:p>
            <a:endParaRPr lang="et-EE" dirty="0"/>
          </a:p>
        </p:txBody>
      </p:sp>
      <p:pic>
        <p:nvPicPr>
          <p:cNvPr id="16" name="Sisu kohatäide 15">
            <a:extLst>
              <a:ext uri="{FF2B5EF4-FFF2-40B4-BE49-F238E27FC236}">
                <a16:creationId xmlns:a16="http://schemas.microsoft.com/office/drawing/2014/main" id="{76CB56BF-92AF-8236-C6BA-F5689CA7C332}"/>
              </a:ext>
            </a:extLst>
          </p:cNvPr>
          <p:cNvPicPr>
            <a:picLocks noGrp="1" noChangeAspect="1"/>
          </p:cNvPicPr>
          <p:nvPr>
            <p:ph sz="half" idx="13"/>
          </p:nvPr>
        </p:nvPicPr>
        <p:blipFill>
          <a:blip r:embed="rId2"/>
          <a:stretch>
            <a:fillRect/>
          </a:stretch>
        </p:blipFill>
        <p:spPr>
          <a:xfrm>
            <a:off x="3308500" y="1376919"/>
            <a:ext cx="5126513" cy="5150210"/>
          </a:xfrm>
          <a:prstGeom prst="rect">
            <a:avLst/>
          </a:prstGeom>
        </p:spPr>
      </p:pic>
    </p:spTree>
    <p:extLst>
      <p:ext uri="{BB962C8B-B14F-4D97-AF65-F5344CB8AC3E}">
        <p14:creationId xmlns:p14="http://schemas.microsoft.com/office/powerpoint/2010/main" val="62003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DEFE-A427-465E-B8A0-CE2EF0DDCCDD}"/>
              </a:ext>
            </a:extLst>
          </p:cNvPr>
          <p:cNvSpPr>
            <a:spLocks noGrp="1"/>
          </p:cNvSpPr>
          <p:nvPr>
            <p:ph type="title"/>
          </p:nvPr>
        </p:nvSpPr>
        <p:spPr/>
        <p:txBody>
          <a:bodyPr/>
          <a:lstStyle/>
          <a:p>
            <a:r>
              <a:rPr lang="et-EE" dirty="0"/>
              <a:t>Autoga sõitjate osakaalud 200</a:t>
            </a:r>
            <a:r>
              <a:rPr lang="en-US" dirty="0"/>
              <a:t>3</a:t>
            </a:r>
            <a:r>
              <a:rPr lang="et-EE" dirty="0"/>
              <a:t>-202</a:t>
            </a:r>
            <a:r>
              <a:rPr lang="en-US" dirty="0"/>
              <a:t>2</a:t>
            </a:r>
            <a:endParaRPr lang="et-EE" dirty="0"/>
          </a:p>
        </p:txBody>
      </p:sp>
      <p:sp>
        <p:nvSpPr>
          <p:cNvPr id="5" name="Subtitle 4">
            <a:extLst>
              <a:ext uri="{FF2B5EF4-FFF2-40B4-BE49-F238E27FC236}">
                <a16:creationId xmlns:a16="http://schemas.microsoft.com/office/drawing/2014/main" id="{7D860206-653D-4FB1-9373-C927418D674F}"/>
              </a:ext>
            </a:extLst>
          </p:cNvPr>
          <p:cNvSpPr>
            <a:spLocks noGrp="1"/>
          </p:cNvSpPr>
          <p:nvPr>
            <p:ph type="subTitle" idx="14"/>
          </p:nvPr>
        </p:nvSpPr>
        <p:spPr/>
        <p:txBody>
          <a:bodyPr/>
          <a:lstStyle/>
          <a:p>
            <a:r>
              <a:rPr lang="et-EE" dirty="0"/>
              <a:t>N=5</a:t>
            </a:r>
            <a:r>
              <a:rPr lang="en-US" dirty="0"/>
              <a:t>24</a:t>
            </a:r>
            <a:endParaRPr lang="et-EE" dirty="0"/>
          </a:p>
          <a:p>
            <a:endParaRPr lang="et-EE" dirty="0"/>
          </a:p>
        </p:txBody>
      </p:sp>
      <p:pic>
        <p:nvPicPr>
          <p:cNvPr id="10" name="Sisu kohatäide 9">
            <a:extLst>
              <a:ext uri="{FF2B5EF4-FFF2-40B4-BE49-F238E27FC236}">
                <a16:creationId xmlns:a16="http://schemas.microsoft.com/office/drawing/2014/main" id="{E10EC42D-6A58-3EA4-DCD7-FC8707C4856F}"/>
              </a:ext>
            </a:extLst>
          </p:cNvPr>
          <p:cNvPicPr>
            <a:picLocks noGrp="1" noChangeAspect="1"/>
          </p:cNvPicPr>
          <p:nvPr>
            <p:ph sz="half" idx="13"/>
          </p:nvPr>
        </p:nvPicPr>
        <p:blipFill>
          <a:blip r:embed="rId2"/>
          <a:stretch>
            <a:fillRect/>
          </a:stretch>
        </p:blipFill>
        <p:spPr>
          <a:xfrm>
            <a:off x="2573027" y="1271580"/>
            <a:ext cx="5761852" cy="5247861"/>
          </a:xfrm>
          <a:prstGeom prst="rect">
            <a:avLst/>
          </a:prstGeom>
        </p:spPr>
      </p:pic>
    </p:spTree>
    <p:extLst>
      <p:ext uri="{BB962C8B-B14F-4D97-AF65-F5344CB8AC3E}">
        <p14:creationId xmlns:p14="http://schemas.microsoft.com/office/powerpoint/2010/main" val="31696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8464-B6C4-469C-9C5D-948360B9A805}"/>
              </a:ext>
            </a:extLst>
          </p:cNvPr>
          <p:cNvSpPr>
            <a:spLocks noGrp="1"/>
          </p:cNvSpPr>
          <p:nvPr>
            <p:ph type="title"/>
          </p:nvPr>
        </p:nvSpPr>
        <p:spPr/>
        <p:txBody>
          <a:bodyPr/>
          <a:lstStyle/>
          <a:p>
            <a:r>
              <a:rPr lang="et-EE" dirty="0"/>
              <a:t>Transpordiliikide kasutamissagedus</a:t>
            </a:r>
          </a:p>
        </p:txBody>
      </p:sp>
      <p:sp>
        <p:nvSpPr>
          <p:cNvPr id="3" name="Content Placeholder 2">
            <a:extLst>
              <a:ext uri="{FF2B5EF4-FFF2-40B4-BE49-F238E27FC236}">
                <a16:creationId xmlns:a16="http://schemas.microsoft.com/office/drawing/2014/main" id="{6E03C082-F626-4977-A8CC-33196EDB9F91}"/>
              </a:ext>
            </a:extLst>
          </p:cNvPr>
          <p:cNvSpPr>
            <a:spLocks noGrp="1"/>
          </p:cNvSpPr>
          <p:nvPr>
            <p:ph sz="half" idx="1"/>
          </p:nvPr>
        </p:nvSpPr>
        <p:spPr>
          <a:xfrm>
            <a:off x="1108038" y="1499191"/>
            <a:ext cx="4804490" cy="4885901"/>
          </a:xfrm>
        </p:spPr>
        <p:txBody>
          <a:bodyPr/>
          <a:lstStyle/>
          <a:p>
            <a:r>
              <a:rPr lang="et-EE" dirty="0"/>
              <a:t>Kõige sagedasema kasutusega ühistranspordiliik Tallinnas on aastal 2022 jätkuvalt buss, millel igapäevaseid kasutajaid 34%. Järgnevad tramm (12%) ja  troll (3%).</a:t>
            </a:r>
          </a:p>
          <a:p>
            <a:r>
              <a:rPr lang="et-EE" dirty="0"/>
              <a:t>Võrreldes tulemusi eelmise uuringuga näeme, et busside igapäevane kasutamine on jäänud samaks, trammi oma suurenenud, kuid trollide oma vähenenud (slaid 13).</a:t>
            </a:r>
          </a:p>
          <a:p>
            <a:r>
              <a:rPr lang="en-US" dirty="0"/>
              <a:t>R</a:t>
            </a:r>
            <a:r>
              <a:rPr lang="et-EE" dirty="0"/>
              <a:t>ongi puhul on igapäevaste kasutajate hulk samal tasemel.</a:t>
            </a:r>
          </a:p>
          <a:p>
            <a:pPr marL="0" indent="0">
              <a:buNone/>
            </a:pPr>
            <a:endParaRPr lang="et-EE" dirty="0"/>
          </a:p>
        </p:txBody>
      </p:sp>
      <p:sp>
        <p:nvSpPr>
          <p:cNvPr id="5" name="Subtitle 4">
            <a:extLst>
              <a:ext uri="{FF2B5EF4-FFF2-40B4-BE49-F238E27FC236}">
                <a16:creationId xmlns:a16="http://schemas.microsoft.com/office/drawing/2014/main" id="{24ECC08C-21B5-4B8C-9E17-3B77DEE2C8DC}"/>
              </a:ext>
            </a:extLst>
          </p:cNvPr>
          <p:cNvSpPr>
            <a:spLocks noGrp="1"/>
          </p:cNvSpPr>
          <p:nvPr>
            <p:ph type="subTitle" idx="14"/>
          </p:nvPr>
        </p:nvSpPr>
        <p:spPr/>
        <p:txBody>
          <a:bodyPr/>
          <a:lstStyle/>
          <a:p>
            <a:r>
              <a:rPr lang="et-EE" dirty="0"/>
              <a:t>N=</a:t>
            </a:r>
            <a:r>
              <a:rPr lang="en-US" dirty="0"/>
              <a:t>407</a:t>
            </a:r>
            <a:r>
              <a:rPr lang="et-EE" dirty="0"/>
              <a:t>, kes kasuta</a:t>
            </a:r>
            <a:r>
              <a:rPr lang="en-US" dirty="0"/>
              <a:t>b </a:t>
            </a:r>
            <a:r>
              <a:rPr lang="et-EE" dirty="0"/>
              <a:t>ühistransporti</a:t>
            </a:r>
          </a:p>
        </p:txBody>
      </p:sp>
      <p:pic>
        <p:nvPicPr>
          <p:cNvPr id="11" name="Sisu kohatäide 10">
            <a:extLst>
              <a:ext uri="{FF2B5EF4-FFF2-40B4-BE49-F238E27FC236}">
                <a16:creationId xmlns:a16="http://schemas.microsoft.com/office/drawing/2014/main" id="{D58E5E9C-8EB5-C591-2A50-5B2196C84207}"/>
              </a:ext>
            </a:extLst>
          </p:cNvPr>
          <p:cNvPicPr>
            <a:picLocks noGrp="1" noChangeAspect="1"/>
          </p:cNvPicPr>
          <p:nvPr>
            <p:ph sz="half" idx="13"/>
          </p:nvPr>
        </p:nvPicPr>
        <p:blipFill>
          <a:blip r:embed="rId2"/>
          <a:stretch>
            <a:fillRect/>
          </a:stretch>
        </p:blipFill>
        <p:spPr>
          <a:xfrm>
            <a:off x="5790179" y="1993605"/>
            <a:ext cx="6139321" cy="3224119"/>
          </a:xfrm>
          <a:prstGeom prst="rect">
            <a:avLst/>
          </a:prstGeom>
        </p:spPr>
      </p:pic>
    </p:spTree>
    <p:extLst>
      <p:ext uri="{BB962C8B-B14F-4D97-AF65-F5344CB8AC3E}">
        <p14:creationId xmlns:p14="http://schemas.microsoft.com/office/powerpoint/2010/main" val="48895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A27830-CADF-4D1E-AE1E-5BE6D597D4A0}"/>
              </a:ext>
            </a:extLst>
          </p:cNvPr>
          <p:cNvSpPr>
            <a:spLocks noGrp="1"/>
          </p:cNvSpPr>
          <p:nvPr>
            <p:ph type="title"/>
          </p:nvPr>
        </p:nvSpPr>
        <p:spPr/>
        <p:txBody>
          <a:bodyPr/>
          <a:lstStyle/>
          <a:p>
            <a:r>
              <a:rPr lang="et-EE" dirty="0"/>
              <a:t>Transpordiliikide kasutamine 20</a:t>
            </a:r>
            <a:r>
              <a:rPr lang="en-US" dirty="0"/>
              <a:t>22</a:t>
            </a:r>
            <a:endParaRPr lang="et-EE" dirty="0"/>
          </a:p>
        </p:txBody>
      </p:sp>
      <p:sp>
        <p:nvSpPr>
          <p:cNvPr id="4" name="Subtitle 3">
            <a:extLst>
              <a:ext uri="{FF2B5EF4-FFF2-40B4-BE49-F238E27FC236}">
                <a16:creationId xmlns:a16="http://schemas.microsoft.com/office/drawing/2014/main" id="{97BF0FDC-F169-40EF-885F-B1F1AB499B00}"/>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7" name="Sisu kohatäide 6">
            <a:extLst>
              <a:ext uri="{FF2B5EF4-FFF2-40B4-BE49-F238E27FC236}">
                <a16:creationId xmlns:a16="http://schemas.microsoft.com/office/drawing/2014/main" id="{F01027CC-B61E-5AF2-7111-A649098E19E6}"/>
              </a:ext>
            </a:extLst>
          </p:cNvPr>
          <p:cNvPicPr>
            <a:picLocks noGrp="1" noChangeAspect="1"/>
          </p:cNvPicPr>
          <p:nvPr>
            <p:ph sz="half" idx="1"/>
          </p:nvPr>
        </p:nvPicPr>
        <p:blipFill>
          <a:blip r:embed="rId2"/>
          <a:stretch>
            <a:fillRect/>
          </a:stretch>
        </p:blipFill>
        <p:spPr>
          <a:xfrm>
            <a:off x="1279956" y="2266122"/>
            <a:ext cx="10239939" cy="3399182"/>
          </a:xfrm>
          <a:prstGeom prst="rect">
            <a:avLst/>
          </a:prstGeom>
        </p:spPr>
      </p:pic>
    </p:spTree>
    <p:extLst>
      <p:ext uri="{BB962C8B-B14F-4D97-AF65-F5344CB8AC3E}">
        <p14:creationId xmlns:p14="http://schemas.microsoft.com/office/powerpoint/2010/main" val="162201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AC0C2E-6B20-444C-96A7-CBDA279A1683}"/>
              </a:ext>
            </a:extLst>
          </p:cNvPr>
          <p:cNvSpPr>
            <a:spLocks noGrp="1"/>
          </p:cNvSpPr>
          <p:nvPr>
            <p:ph sz="half" idx="1"/>
          </p:nvPr>
        </p:nvSpPr>
        <p:spPr/>
        <p:txBody>
          <a:bodyPr/>
          <a:lstStyle/>
          <a:p>
            <a:r>
              <a:rPr lang="et-EE" dirty="0"/>
              <a:t>Küsimusele, kas viimase aasta jooksul on transpordivahendiga sõitmine muutunud meeldivamaks, vastati positiivselt ka sel aastal kõigi transpordiliikide puhul (slaid 15). Kõige sagedamini vastati seda teist aastat järjest busside kohta (51%), seejärel trammide kohta 43%.</a:t>
            </a:r>
          </a:p>
          <a:p>
            <a:r>
              <a:rPr lang="et-EE" dirty="0"/>
              <a:t>Trollide puhul on olukord enamuse vastajate arvates jäänud samale tasemele, kuid 27% märgib samuti teenuse paranemist. Halvenemist toovad esile vaid üksikud vastajad.</a:t>
            </a:r>
          </a:p>
          <a:p>
            <a:r>
              <a:rPr lang="et-EE" dirty="0"/>
              <a:t>Võrreldes eelmise uuringuga on keskmine hinne trammi puhul on veidi vähenenud, bussi ja trolli puhul on see jäänud samaks.</a:t>
            </a:r>
          </a:p>
        </p:txBody>
      </p:sp>
      <p:sp>
        <p:nvSpPr>
          <p:cNvPr id="3" name="Title 2">
            <a:extLst>
              <a:ext uri="{FF2B5EF4-FFF2-40B4-BE49-F238E27FC236}">
                <a16:creationId xmlns:a16="http://schemas.microsoft.com/office/drawing/2014/main" id="{92BF5BC5-4372-4DB4-A27C-2966D9ED4802}"/>
              </a:ext>
            </a:extLst>
          </p:cNvPr>
          <p:cNvSpPr>
            <a:spLocks noGrp="1"/>
          </p:cNvSpPr>
          <p:nvPr>
            <p:ph type="title"/>
          </p:nvPr>
        </p:nvSpPr>
        <p:spPr/>
        <p:txBody>
          <a:bodyPr/>
          <a:lstStyle/>
          <a:p>
            <a:r>
              <a:rPr lang="et-EE" dirty="0"/>
              <a:t>Ühistranspordi muutumine viimase aasta jooksul</a:t>
            </a:r>
          </a:p>
        </p:txBody>
      </p:sp>
    </p:spTree>
    <p:extLst>
      <p:ext uri="{BB962C8B-B14F-4D97-AF65-F5344CB8AC3E}">
        <p14:creationId xmlns:p14="http://schemas.microsoft.com/office/powerpoint/2010/main" val="60369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8F47D-FF35-411F-B1B9-A3C3F2F80CCF}"/>
              </a:ext>
            </a:extLst>
          </p:cNvPr>
          <p:cNvSpPr>
            <a:spLocks noGrp="1"/>
          </p:cNvSpPr>
          <p:nvPr>
            <p:ph type="title"/>
          </p:nvPr>
        </p:nvSpPr>
        <p:spPr/>
        <p:txBody>
          <a:bodyPr/>
          <a:lstStyle/>
          <a:p>
            <a:r>
              <a:rPr lang="et-EE" dirty="0"/>
              <a:t>Ühistranspordi muutumine viimase aasta jooksul</a:t>
            </a:r>
          </a:p>
        </p:txBody>
      </p:sp>
      <p:sp>
        <p:nvSpPr>
          <p:cNvPr id="4" name="Subtitle 3">
            <a:extLst>
              <a:ext uri="{FF2B5EF4-FFF2-40B4-BE49-F238E27FC236}">
                <a16:creationId xmlns:a16="http://schemas.microsoft.com/office/drawing/2014/main" id="{3252BEAC-E3F8-458B-BF0D-122B8A792A2D}"/>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8" name="Sisu kohatäide 7">
            <a:extLst>
              <a:ext uri="{FF2B5EF4-FFF2-40B4-BE49-F238E27FC236}">
                <a16:creationId xmlns:a16="http://schemas.microsoft.com/office/drawing/2014/main" id="{C9CB870D-C5D6-17FE-36E2-3703EB6720C0}"/>
              </a:ext>
            </a:extLst>
          </p:cNvPr>
          <p:cNvPicPr>
            <a:picLocks noGrp="1" noChangeAspect="1"/>
          </p:cNvPicPr>
          <p:nvPr>
            <p:ph sz="half" idx="1"/>
          </p:nvPr>
        </p:nvPicPr>
        <p:blipFill>
          <a:blip r:embed="rId2"/>
          <a:stretch>
            <a:fillRect/>
          </a:stretch>
        </p:blipFill>
        <p:spPr>
          <a:xfrm>
            <a:off x="2546279" y="1376919"/>
            <a:ext cx="6429756" cy="2592324"/>
          </a:xfrm>
          <a:prstGeom prst="rect">
            <a:avLst/>
          </a:prstGeom>
        </p:spPr>
      </p:pic>
      <p:pic>
        <p:nvPicPr>
          <p:cNvPr id="9" name="Pilt 8">
            <a:extLst>
              <a:ext uri="{FF2B5EF4-FFF2-40B4-BE49-F238E27FC236}">
                <a16:creationId xmlns:a16="http://schemas.microsoft.com/office/drawing/2014/main" id="{0672E6EA-7F69-18C6-30EA-CFBF38CAB505}"/>
              </a:ext>
            </a:extLst>
          </p:cNvPr>
          <p:cNvPicPr>
            <a:picLocks noChangeAspect="1"/>
          </p:cNvPicPr>
          <p:nvPr/>
        </p:nvPicPr>
        <p:blipFill>
          <a:blip r:embed="rId3"/>
          <a:stretch>
            <a:fillRect/>
          </a:stretch>
        </p:blipFill>
        <p:spPr>
          <a:xfrm>
            <a:off x="1471453" y="4048589"/>
            <a:ext cx="9168980" cy="1954646"/>
          </a:xfrm>
          <a:prstGeom prst="rect">
            <a:avLst/>
          </a:prstGeom>
        </p:spPr>
      </p:pic>
    </p:spTree>
    <p:extLst>
      <p:ext uri="{BB962C8B-B14F-4D97-AF65-F5344CB8AC3E}">
        <p14:creationId xmlns:p14="http://schemas.microsoft.com/office/powerpoint/2010/main" val="394059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p:txBody>
          <a:bodyPr/>
          <a:lstStyle/>
          <a:p>
            <a:r>
              <a:rPr lang="et-EE" dirty="0"/>
              <a:t>Jätkuvalt eelistavad ühistranspordi kasutajad sihtkohta jõudmiseks võimalusel kasutada bussi (</a:t>
            </a:r>
            <a:r>
              <a:rPr lang="et-EE" dirty="0" err="1"/>
              <a:t>eelistajaid</a:t>
            </a:r>
            <a:r>
              <a:rPr lang="et-EE" dirty="0"/>
              <a:t> 66%). Trammi eelistamine on nüüd kerges langustrendis ja trolli oma püsib muutumatuna (slaid 17).</a:t>
            </a:r>
          </a:p>
          <a:p>
            <a:r>
              <a:rPr lang="et-EE" dirty="0"/>
              <a:t>Vanuserühmade võrdlusest näeme sel aastal, et kõige vanem vanuserühm  (60+) eelistaks kasutada bussi.</a:t>
            </a:r>
          </a:p>
          <a:p>
            <a:r>
              <a:rPr lang="et-EE" dirty="0"/>
              <a:t>Igapäevased bussisõitjad eelistavad ülekaalukalt bussi, trammi ega trollisõitjate puhul antud tulemust eraldi analüüsida ei saa vastajate vähesuse tõttu.</a:t>
            </a:r>
          </a:p>
          <a:p>
            <a:r>
              <a:rPr lang="et-EE" dirty="0"/>
              <a:t>Linnaosade eelistusi vaadeldes näeme, et Kesklinnas ja Põhja-Tallinnas eelistatakse jätkuvalt trammi, Lasnamäel, Haaberstis ja Pirital aga bussi. </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Transpordivahendi eelistamine</a:t>
            </a:r>
          </a:p>
        </p:txBody>
      </p:sp>
    </p:spTree>
    <p:extLst>
      <p:ext uri="{BB962C8B-B14F-4D97-AF65-F5344CB8AC3E}">
        <p14:creationId xmlns:p14="http://schemas.microsoft.com/office/powerpoint/2010/main" val="63074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7C1D56-E3F4-4153-BAC3-22B436454536}"/>
              </a:ext>
            </a:extLst>
          </p:cNvPr>
          <p:cNvSpPr>
            <a:spLocks noGrp="1"/>
          </p:cNvSpPr>
          <p:nvPr>
            <p:ph type="title"/>
          </p:nvPr>
        </p:nvSpPr>
        <p:spPr/>
        <p:txBody>
          <a:bodyPr/>
          <a:lstStyle/>
          <a:p>
            <a:r>
              <a:rPr lang="et-EE" dirty="0"/>
              <a:t>Transpordivahendi eelistamine</a:t>
            </a:r>
          </a:p>
        </p:txBody>
      </p:sp>
      <p:sp>
        <p:nvSpPr>
          <p:cNvPr id="4" name="Subtitle 3">
            <a:extLst>
              <a:ext uri="{FF2B5EF4-FFF2-40B4-BE49-F238E27FC236}">
                <a16:creationId xmlns:a16="http://schemas.microsoft.com/office/drawing/2014/main" id="{1C88DDBD-9C91-4E06-9BE3-C09C29C29585}"/>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5" name="Pilt 4">
            <a:extLst>
              <a:ext uri="{FF2B5EF4-FFF2-40B4-BE49-F238E27FC236}">
                <a16:creationId xmlns:a16="http://schemas.microsoft.com/office/drawing/2014/main" id="{AB521913-C577-ACBB-16DC-AF0EFEAEDE71}"/>
              </a:ext>
            </a:extLst>
          </p:cNvPr>
          <p:cNvPicPr>
            <a:picLocks noChangeAspect="1"/>
          </p:cNvPicPr>
          <p:nvPr/>
        </p:nvPicPr>
        <p:blipFill>
          <a:blip r:embed="rId2"/>
          <a:stretch>
            <a:fillRect/>
          </a:stretch>
        </p:blipFill>
        <p:spPr>
          <a:xfrm>
            <a:off x="972412" y="2295939"/>
            <a:ext cx="9967982" cy="2518278"/>
          </a:xfrm>
          <a:prstGeom prst="rect">
            <a:avLst/>
          </a:prstGeom>
        </p:spPr>
      </p:pic>
    </p:spTree>
    <p:extLst>
      <p:ext uri="{BB962C8B-B14F-4D97-AF65-F5344CB8AC3E}">
        <p14:creationId xmlns:p14="http://schemas.microsoft.com/office/powerpoint/2010/main" val="178453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Ühistranspordi korraldusega on rahul 89% selle kasutajatest, üsna rahulolematu on 2% ning täiesti rahulolematu 1%. Vastanutest 1% asub neutraalsel positsioonil. Seega on tulemus väga kõrgel tasemel.</a:t>
            </a:r>
          </a:p>
          <a:p>
            <a:r>
              <a:rPr lang="et-EE" dirty="0"/>
              <a:t>Keskmine rahulolunäitaja on 4,27 (viimati 4,23) seega on tulemus statistiliselt samal tasemel.</a:t>
            </a:r>
          </a:p>
          <a:p>
            <a:r>
              <a:rPr lang="et-EE" dirty="0"/>
              <a:t>Eestlastega võrreldes on jätkuvalt märksa rohkem rahul vene rahvusest vastajad.</a:t>
            </a:r>
          </a:p>
          <a:p>
            <a:r>
              <a:rPr lang="et-EE" dirty="0"/>
              <a:t>Noorim rühm (vanuses 15-19a.) ja vanim vanuserühm on ühistranspordi korraldusega kõige enam rahule jäänud. </a:t>
            </a:r>
          </a:p>
          <a:p>
            <a:r>
              <a:rPr lang="et-EE" dirty="0"/>
              <a:t>Seekord on kõige kõrgemat rahulolu väljendanud Haabersti ja Lasnamäe linnaosade elanikud.</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Rahulolu ühistranspordi korraldusega Tallinnas</a:t>
            </a:r>
          </a:p>
        </p:txBody>
      </p:sp>
    </p:spTree>
    <p:extLst>
      <p:ext uri="{BB962C8B-B14F-4D97-AF65-F5344CB8AC3E}">
        <p14:creationId xmlns:p14="http://schemas.microsoft.com/office/powerpoint/2010/main" val="139511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F8F47D-FF35-411F-B1B9-A3C3F2F80CCF}"/>
              </a:ext>
            </a:extLst>
          </p:cNvPr>
          <p:cNvSpPr>
            <a:spLocks noGrp="1"/>
          </p:cNvSpPr>
          <p:nvPr>
            <p:ph type="title"/>
          </p:nvPr>
        </p:nvSpPr>
        <p:spPr/>
        <p:txBody>
          <a:bodyPr/>
          <a:lstStyle/>
          <a:p>
            <a:r>
              <a:rPr lang="et-EE" dirty="0"/>
              <a:t>Rahulolu ühistranspordi korraldusega Tallinnas</a:t>
            </a:r>
          </a:p>
        </p:txBody>
      </p:sp>
      <p:sp>
        <p:nvSpPr>
          <p:cNvPr id="4" name="Subtitle 3">
            <a:extLst>
              <a:ext uri="{FF2B5EF4-FFF2-40B4-BE49-F238E27FC236}">
                <a16:creationId xmlns:a16="http://schemas.microsoft.com/office/drawing/2014/main" id="{3252BEAC-E3F8-458B-BF0D-122B8A792A2D}"/>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8" name="Pilt 7">
            <a:extLst>
              <a:ext uri="{FF2B5EF4-FFF2-40B4-BE49-F238E27FC236}">
                <a16:creationId xmlns:a16="http://schemas.microsoft.com/office/drawing/2014/main" id="{3529F807-1ABF-38E4-DD37-2ED7EE1EC5F4}"/>
              </a:ext>
            </a:extLst>
          </p:cNvPr>
          <p:cNvPicPr>
            <a:picLocks noChangeAspect="1"/>
          </p:cNvPicPr>
          <p:nvPr/>
        </p:nvPicPr>
        <p:blipFill>
          <a:blip r:embed="rId2"/>
          <a:stretch>
            <a:fillRect/>
          </a:stretch>
        </p:blipFill>
        <p:spPr>
          <a:xfrm>
            <a:off x="1058255" y="3429000"/>
            <a:ext cx="9454614" cy="2449035"/>
          </a:xfrm>
          <a:prstGeom prst="rect">
            <a:avLst/>
          </a:prstGeom>
        </p:spPr>
      </p:pic>
      <p:pic>
        <p:nvPicPr>
          <p:cNvPr id="9" name="Pilt 8">
            <a:extLst>
              <a:ext uri="{FF2B5EF4-FFF2-40B4-BE49-F238E27FC236}">
                <a16:creationId xmlns:a16="http://schemas.microsoft.com/office/drawing/2014/main" id="{EB2D99BB-0D8E-2FC9-38B8-F8CF6518D478}"/>
              </a:ext>
            </a:extLst>
          </p:cNvPr>
          <p:cNvPicPr>
            <a:picLocks noChangeAspect="1"/>
          </p:cNvPicPr>
          <p:nvPr/>
        </p:nvPicPr>
        <p:blipFill>
          <a:blip r:embed="rId3"/>
          <a:stretch>
            <a:fillRect/>
          </a:stretch>
        </p:blipFill>
        <p:spPr>
          <a:xfrm>
            <a:off x="2474672" y="1653578"/>
            <a:ext cx="6621780" cy="1278636"/>
          </a:xfrm>
          <a:prstGeom prst="rect">
            <a:avLst/>
          </a:prstGeom>
        </p:spPr>
      </p:pic>
    </p:spTree>
    <p:extLst>
      <p:ext uri="{BB962C8B-B14F-4D97-AF65-F5344CB8AC3E}">
        <p14:creationId xmlns:p14="http://schemas.microsoft.com/office/powerpoint/2010/main" val="165570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p:txBody>
          <a:bodyPr/>
          <a:lstStyle/>
          <a:p>
            <a:pPr algn="just">
              <a:buFontTx/>
              <a:buChar char="•"/>
            </a:pPr>
            <a:r>
              <a:rPr lang="et-EE" altLang="et-EE" dirty="0"/>
              <a:t>Valimi suurus on 5</a:t>
            </a:r>
            <a:r>
              <a:rPr lang="en-US" altLang="et-EE" dirty="0"/>
              <a:t>24</a:t>
            </a:r>
            <a:r>
              <a:rPr lang="et-EE" altLang="et-EE" dirty="0"/>
              <a:t> Tallinna elanikku, uuringu tulemused on laiendatavad  Tallinna  vastavaealisele elanikkonnale</a:t>
            </a:r>
          </a:p>
          <a:p>
            <a:pPr algn="just">
              <a:buFontTx/>
              <a:buChar char="•"/>
            </a:pPr>
            <a:r>
              <a:rPr lang="et-EE" altLang="et-EE" dirty="0"/>
              <a:t>Küsitluspunktid on valitud vastavalt piirkondade asustustihedusele. Leibkondade valikul oli aluseks etteantud stardiaadress valimipunktis. Igast valimisse sattunud leibkonnast on küsitletud ühte inimest, lähtudes noorema mehe reeglist</a:t>
            </a:r>
            <a:r>
              <a:rPr lang="en-US" altLang="et-EE" dirty="0"/>
              <a:t>.</a:t>
            </a:r>
            <a:endParaRPr lang="et-EE" altLang="et-EE" dirty="0"/>
          </a:p>
          <a:p>
            <a:pPr algn="just">
              <a:buFontTx/>
              <a:buChar char="•"/>
            </a:pPr>
            <a:r>
              <a:rPr lang="et-EE" altLang="et-EE" dirty="0"/>
              <a:t>Valimi küsitlustulemused on kaalutud vastavusse riiklike statistikaandmetega Tallinna elanikkonna soolise ja vanuselise jagunemise kohta ning piirkondade proportsioonidega. Kõigist linnaosadest küsitleti üldistuseks piisav arv inimesi: min. 50 (Pirita, Kesklinn) – max. 100 (Lasnamäe)</a:t>
            </a:r>
          </a:p>
          <a:p>
            <a:pPr algn="just">
              <a:buFontTx/>
              <a:buChar char="•"/>
            </a:pPr>
            <a:r>
              <a:rPr lang="et-EE" altLang="et-EE" dirty="0"/>
              <a:t>Uuringut on sama ankeedi alusel läbi viidud alates aastast 2000. Aastate 2016-2017 eripäraks oli trammiliinide 1 ja 2 rekonstrueerimine, mistõttu need trammiliinid olid osa aastast käigust väljas või sõitsid lühendatud marsruudiga.</a:t>
            </a:r>
          </a:p>
          <a:p>
            <a:pPr algn="just">
              <a:buFontTx/>
              <a:buChar char="•"/>
            </a:pPr>
            <a:endParaRPr lang="et-EE" altLang="et-EE" dirty="0"/>
          </a:p>
          <a:p>
            <a:pPr algn="just">
              <a:buFontTx/>
              <a:buChar char="•"/>
            </a:pPr>
            <a:r>
              <a:rPr lang="et-EE" altLang="et-EE" sz="1800" dirty="0">
                <a:solidFill>
                  <a:schemeClr val="accent1"/>
                </a:solidFill>
              </a:rPr>
              <a:t>Küsitlustöö</a:t>
            </a:r>
          </a:p>
          <a:p>
            <a:pPr algn="just">
              <a:spcBef>
                <a:spcPts val="263"/>
              </a:spcBef>
              <a:buFontTx/>
              <a:buChar char="•"/>
            </a:pPr>
            <a:r>
              <a:rPr lang="et-EE" altLang="et-EE" dirty="0">
                <a:solidFill>
                  <a:schemeClr val="tx1"/>
                </a:solidFill>
              </a:rPr>
              <a:t>Küsitlusperiood oli 15. veebruarist – 8. märtsini 2023.</a:t>
            </a:r>
          </a:p>
          <a:p>
            <a:pPr algn="just">
              <a:spcBef>
                <a:spcPts val="263"/>
              </a:spcBef>
              <a:buFontTx/>
              <a:buChar char="•"/>
            </a:pPr>
            <a:r>
              <a:rPr lang="et-EE" altLang="et-EE" dirty="0">
                <a:solidFill>
                  <a:schemeClr val="tx1"/>
                </a:solidFill>
              </a:rPr>
              <a:t>Küsitlus viidi läbi silmast silma küsitlustena intervjueerijate vahendusel.</a:t>
            </a:r>
          </a:p>
          <a:p>
            <a:pPr algn="just">
              <a:spcBef>
                <a:spcPts val="263"/>
              </a:spcBef>
              <a:buFontTx/>
              <a:buChar char="•"/>
            </a:pPr>
            <a:r>
              <a:rPr lang="et-EE" altLang="et-EE" dirty="0">
                <a:solidFill>
                  <a:schemeClr val="tx1"/>
                </a:solidFill>
              </a:rPr>
              <a:t>Küsitluse </a:t>
            </a:r>
            <a:r>
              <a:rPr lang="et-EE" altLang="et-EE" dirty="0" err="1">
                <a:solidFill>
                  <a:schemeClr val="tx1"/>
                </a:solidFill>
              </a:rPr>
              <a:t>üldtulemuste</a:t>
            </a:r>
            <a:r>
              <a:rPr lang="et-EE" altLang="et-EE" dirty="0">
                <a:solidFill>
                  <a:schemeClr val="tx1"/>
                </a:solidFill>
              </a:rPr>
              <a:t> lubatud statistiline kõikumine antud valimi ja Tallinna elanikkonna proportsiooni juures jääb 4-5% piiridesse. Taustrühmade lõikes võib see olla suurem.</a:t>
            </a:r>
          </a:p>
          <a:p>
            <a:pPr algn="just">
              <a:buFontTx/>
              <a:buChar char="•"/>
            </a:pPr>
            <a:endParaRPr lang="en-GB" altLang="et-EE" dirty="0"/>
          </a:p>
          <a:p>
            <a:pPr marL="0" indent="0">
              <a:buNone/>
            </a:pPr>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Uuringu metoodika</a:t>
            </a:r>
          </a:p>
        </p:txBody>
      </p:sp>
    </p:spTree>
    <p:extLst>
      <p:ext uri="{BB962C8B-B14F-4D97-AF65-F5344CB8AC3E}">
        <p14:creationId xmlns:p14="http://schemas.microsoft.com/office/powerpoint/2010/main" val="18536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2D60-46FA-407E-9A83-2DCC3B4B1752}"/>
              </a:ext>
            </a:extLst>
          </p:cNvPr>
          <p:cNvSpPr>
            <a:spLocks noGrp="1"/>
          </p:cNvSpPr>
          <p:nvPr>
            <p:ph type="title"/>
          </p:nvPr>
        </p:nvSpPr>
        <p:spPr/>
        <p:txBody>
          <a:bodyPr/>
          <a:lstStyle/>
          <a:p>
            <a:r>
              <a:rPr lang="et-EE" dirty="0"/>
              <a:t>Suhtumine uuendustesse linnatranspordis</a:t>
            </a:r>
          </a:p>
        </p:txBody>
      </p:sp>
      <p:sp>
        <p:nvSpPr>
          <p:cNvPr id="3" name="Content Placeholder 2">
            <a:extLst>
              <a:ext uri="{FF2B5EF4-FFF2-40B4-BE49-F238E27FC236}">
                <a16:creationId xmlns:a16="http://schemas.microsoft.com/office/drawing/2014/main" id="{B527A66F-3E90-4206-AB87-274BEE8A69F1}"/>
              </a:ext>
            </a:extLst>
          </p:cNvPr>
          <p:cNvSpPr>
            <a:spLocks noGrp="1"/>
          </p:cNvSpPr>
          <p:nvPr>
            <p:ph sz="half" idx="1"/>
          </p:nvPr>
        </p:nvSpPr>
        <p:spPr>
          <a:xfrm>
            <a:off x="981512" y="1499191"/>
            <a:ext cx="5180976" cy="4885901"/>
          </a:xfrm>
        </p:spPr>
        <p:txBody>
          <a:bodyPr/>
          <a:lstStyle/>
          <a:p>
            <a:r>
              <a:rPr lang="et-EE" dirty="0">
                <a:solidFill>
                  <a:schemeClr val="tx1"/>
                </a:solidFill>
              </a:rPr>
              <a:t>Tallinna ühistranspordikasutajatest pooldab elektribusse 69% (viimati 70%), uute trammiühenduste rajamist 72% (63%) ja </a:t>
            </a:r>
            <a:r>
              <a:rPr lang="et-EE" dirty="0" err="1">
                <a:solidFill>
                  <a:schemeClr val="tx1"/>
                </a:solidFill>
              </a:rPr>
              <a:t>biogaasi</a:t>
            </a:r>
            <a:r>
              <a:rPr lang="et-EE" dirty="0">
                <a:solidFill>
                  <a:schemeClr val="tx1"/>
                </a:solidFill>
              </a:rPr>
              <a:t> kasutavaid busse 71% (67%). Trollide kaotamist/asendamist elektribussidega toetab 38% ja 46% on erapooletu.</a:t>
            </a:r>
          </a:p>
          <a:p>
            <a:r>
              <a:rPr lang="et-EE" dirty="0">
                <a:solidFill>
                  <a:schemeClr val="tx1"/>
                </a:solidFill>
              </a:rPr>
              <a:t>Võrreldes eelmise uuringuga on </a:t>
            </a:r>
            <a:r>
              <a:rPr lang="en-US" dirty="0" err="1">
                <a:solidFill>
                  <a:schemeClr val="tx1"/>
                </a:solidFill>
              </a:rPr>
              <a:t>seega</a:t>
            </a:r>
            <a:r>
              <a:rPr lang="et-EE" dirty="0">
                <a:solidFill>
                  <a:schemeClr val="tx1"/>
                </a:solidFill>
              </a:rPr>
              <a:t> paranenud suhtumine </a:t>
            </a:r>
            <a:r>
              <a:rPr lang="et-EE" dirty="0" err="1">
                <a:solidFill>
                  <a:schemeClr val="tx1"/>
                </a:solidFill>
              </a:rPr>
              <a:t>biogaasil</a:t>
            </a:r>
            <a:r>
              <a:rPr lang="et-EE" dirty="0">
                <a:solidFill>
                  <a:schemeClr val="tx1"/>
                </a:solidFill>
              </a:rPr>
              <a:t> sõitvatesse bussidesse ja uute trammiühenduste loomisesse.</a:t>
            </a:r>
          </a:p>
          <a:p>
            <a:r>
              <a:rPr lang="et-EE" dirty="0">
                <a:solidFill>
                  <a:schemeClr val="tx1"/>
                </a:solidFill>
              </a:rPr>
              <a:t>Kõige positiivsemalt on toodud uuenduste suhtes jätkuvalt meelestatud tööeas inimesed, kellest pooldab uuendusi 70-90%. Eakad inimesed on teistest sagedamini antud küsimustes erapooletud, ehkki ka nende üldine suhtumine on positiivne.</a:t>
            </a:r>
          </a:p>
        </p:txBody>
      </p:sp>
      <p:sp>
        <p:nvSpPr>
          <p:cNvPr id="5" name="Subtitle 4">
            <a:extLst>
              <a:ext uri="{FF2B5EF4-FFF2-40B4-BE49-F238E27FC236}">
                <a16:creationId xmlns:a16="http://schemas.microsoft.com/office/drawing/2014/main" id="{069ECB4E-D853-4038-BD44-314C84201B85}"/>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11" name="Sisu kohatäide 10">
            <a:extLst>
              <a:ext uri="{FF2B5EF4-FFF2-40B4-BE49-F238E27FC236}">
                <a16:creationId xmlns:a16="http://schemas.microsoft.com/office/drawing/2014/main" id="{36805521-78BB-E82F-8BDD-CC0065B262C5}"/>
              </a:ext>
            </a:extLst>
          </p:cNvPr>
          <p:cNvPicPr>
            <a:picLocks noGrp="1" noChangeAspect="1"/>
          </p:cNvPicPr>
          <p:nvPr>
            <p:ph sz="half" idx="13"/>
          </p:nvPr>
        </p:nvPicPr>
        <p:blipFill>
          <a:blip r:embed="rId2"/>
          <a:stretch>
            <a:fillRect/>
          </a:stretch>
        </p:blipFill>
        <p:spPr>
          <a:xfrm>
            <a:off x="6328144" y="2016654"/>
            <a:ext cx="5107350" cy="2824692"/>
          </a:xfrm>
          <a:prstGeom prst="rect">
            <a:avLst/>
          </a:prstGeom>
        </p:spPr>
      </p:pic>
    </p:spTree>
    <p:extLst>
      <p:ext uri="{BB962C8B-B14F-4D97-AF65-F5344CB8AC3E}">
        <p14:creationId xmlns:p14="http://schemas.microsoft.com/office/powerpoint/2010/main" val="1929384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3DC7-0F31-4F5A-8090-B716E2039108}"/>
              </a:ext>
            </a:extLst>
          </p:cNvPr>
          <p:cNvSpPr>
            <a:spLocks noGrp="1"/>
          </p:cNvSpPr>
          <p:nvPr>
            <p:ph type="title"/>
          </p:nvPr>
        </p:nvSpPr>
        <p:spPr/>
        <p:txBody>
          <a:bodyPr/>
          <a:lstStyle/>
          <a:p>
            <a:r>
              <a:rPr lang="et-EE" dirty="0"/>
              <a:t>Võrdlus teiste riikidega</a:t>
            </a:r>
          </a:p>
        </p:txBody>
      </p:sp>
      <p:sp>
        <p:nvSpPr>
          <p:cNvPr id="3" name="Content Placeholder 2">
            <a:extLst>
              <a:ext uri="{FF2B5EF4-FFF2-40B4-BE49-F238E27FC236}">
                <a16:creationId xmlns:a16="http://schemas.microsoft.com/office/drawing/2014/main" id="{B20708D5-821D-4577-A473-483894C566EC}"/>
              </a:ext>
            </a:extLst>
          </p:cNvPr>
          <p:cNvSpPr>
            <a:spLocks noGrp="1"/>
          </p:cNvSpPr>
          <p:nvPr>
            <p:ph sz="half" idx="1"/>
          </p:nvPr>
        </p:nvSpPr>
        <p:spPr>
          <a:xfrm>
            <a:off x="1178201" y="1847436"/>
            <a:ext cx="5383300" cy="4242646"/>
          </a:xfrm>
        </p:spPr>
        <p:txBody>
          <a:bodyPr>
            <a:normAutofit/>
          </a:bodyPr>
          <a:lstStyle/>
          <a:p>
            <a:r>
              <a:rPr lang="et-EE" dirty="0"/>
              <a:t>Küsimus: Kuidas tundub Tallinna ühistransport üldiselt võrreldes teiste riikide linnadega?</a:t>
            </a:r>
          </a:p>
          <a:p>
            <a:r>
              <a:rPr lang="et-EE" dirty="0"/>
              <a:t>Suur osa vastajatest jättis toodud küsimusele vastamata – ilmselt puudub neil kogemus hindamiseks. 2</a:t>
            </a:r>
            <a:r>
              <a:rPr lang="en-US" dirty="0"/>
              <a:t>9</a:t>
            </a:r>
            <a:r>
              <a:rPr lang="et-EE" dirty="0"/>
              <a:t>% hindab Tallinna ühistranspordi paremaks ja </a:t>
            </a:r>
            <a:r>
              <a:rPr lang="en-US" dirty="0"/>
              <a:t>4</a:t>
            </a:r>
            <a:r>
              <a:rPr lang="et-EE" dirty="0"/>
              <a:t>% hindab halvemaks võrrelduna teiste riikide linnadega.</a:t>
            </a:r>
            <a:endParaRPr lang="en-US" dirty="0"/>
          </a:p>
          <a:p>
            <a:r>
              <a:rPr lang="et-EE" dirty="0"/>
              <a:t>Eelmise ja üle-eelmise uuringu ajal oli tulemus praktiliselt sama – 27% hindas Tallinna transpordikorraldust paremaks, seega muutust hinnangutes toimunud ei ole.</a:t>
            </a:r>
            <a:endParaRPr lang="en-US" dirty="0"/>
          </a:p>
          <a:p>
            <a:r>
              <a:rPr lang="et-EE" dirty="0"/>
              <a:t>Avatud küsimuse vastused on välja toodud järgmisel slaidil. Kõike kokku võttes arvavad vastajad, et üldises plaanis on Tallinna ühistransport kas parem või samaväärne teiste linnade ja riikide transpordiga.</a:t>
            </a:r>
            <a:endParaRPr lang="en-US" dirty="0"/>
          </a:p>
          <a:p>
            <a:r>
              <a:rPr lang="et-EE" dirty="0"/>
              <a:t>Siinjuures tuleb arvestada. et antud tulemus on subjektiivne ja tugineb iga riigi puhul erineval hulgal sõidukogemusel. Täpsema võrdluspildi saamiseks tuleks võrrelda eri riikides läbiviidud ühtse metoodikaga transpordiuuringuid.</a:t>
            </a:r>
          </a:p>
          <a:p>
            <a:endParaRPr lang="et-EE" dirty="0"/>
          </a:p>
        </p:txBody>
      </p:sp>
      <p:sp>
        <p:nvSpPr>
          <p:cNvPr id="5" name="Subtitle 4">
            <a:extLst>
              <a:ext uri="{FF2B5EF4-FFF2-40B4-BE49-F238E27FC236}">
                <a16:creationId xmlns:a16="http://schemas.microsoft.com/office/drawing/2014/main" id="{935D0CE9-89D1-4CA7-AFEF-1CFE648B24E6}"/>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6" name="Pilt 5">
            <a:extLst>
              <a:ext uri="{FF2B5EF4-FFF2-40B4-BE49-F238E27FC236}">
                <a16:creationId xmlns:a16="http://schemas.microsoft.com/office/drawing/2014/main" id="{F512D694-0FBC-ED88-1DF3-A1122A17B16B}"/>
              </a:ext>
            </a:extLst>
          </p:cNvPr>
          <p:cNvPicPr>
            <a:picLocks noChangeAspect="1"/>
          </p:cNvPicPr>
          <p:nvPr/>
        </p:nvPicPr>
        <p:blipFill>
          <a:blip r:embed="rId2"/>
          <a:stretch>
            <a:fillRect/>
          </a:stretch>
        </p:blipFill>
        <p:spPr>
          <a:xfrm>
            <a:off x="6685788" y="1600962"/>
            <a:ext cx="4668012" cy="2564892"/>
          </a:xfrm>
          <a:prstGeom prst="rect">
            <a:avLst/>
          </a:prstGeom>
        </p:spPr>
      </p:pic>
    </p:spTree>
    <p:extLst>
      <p:ext uri="{BB962C8B-B14F-4D97-AF65-F5344CB8AC3E}">
        <p14:creationId xmlns:p14="http://schemas.microsoft.com/office/powerpoint/2010/main" val="826052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33DC7-0F31-4F5A-8090-B716E2039108}"/>
              </a:ext>
            </a:extLst>
          </p:cNvPr>
          <p:cNvSpPr>
            <a:spLocks noGrp="1"/>
          </p:cNvSpPr>
          <p:nvPr>
            <p:ph type="title"/>
          </p:nvPr>
        </p:nvSpPr>
        <p:spPr>
          <a:xfrm>
            <a:off x="1240343" y="227596"/>
            <a:ext cx="10051312" cy="425303"/>
          </a:xfrm>
        </p:spPr>
        <p:txBody>
          <a:bodyPr/>
          <a:lstStyle/>
          <a:p>
            <a:r>
              <a:rPr lang="et-EE" dirty="0"/>
              <a:t>Võrdlus teiste riikidega</a:t>
            </a:r>
          </a:p>
        </p:txBody>
      </p:sp>
      <p:sp>
        <p:nvSpPr>
          <p:cNvPr id="3" name="Content Placeholder 2">
            <a:extLst>
              <a:ext uri="{FF2B5EF4-FFF2-40B4-BE49-F238E27FC236}">
                <a16:creationId xmlns:a16="http://schemas.microsoft.com/office/drawing/2014/main" id="{B20708D5-821D-4577-A473-483894C566EC}"/>
              </a:ext>
            </a:extLst>
          </p:cNvPr>
          <p:cNvSpPr>
            <a:spLocks noGrp="1"/>
          </p:cNvSpPr>
          <p:nvPr>
            <p:ph sz="half" idx="1"/>
          </p:nvPr>
        </p:nvSpPr>
        <p:spPr>
          <a:xfrm>
            <a:off x="1240343" y="790113"/>
            <a:ext cx="9332962" cy="6067887"/>
          </a:xfrm>
        </p:spPr>
        <p:txBody>
          <a:bodyPr>
            <a:normAutofit lnSpcReduction="10000"/>
          </a:bodyPr>
          <a:lstStyle/>
          <a:p>
            <a:r>
              <a:rPr lang="et-EE" dirty="0">
                <a:solidFill>
                  <a:schemeClr val="accent1"/>
                </a:solidFill>
              </a:rPr>
              <a:t>Küsimus: Palun põhjendage oma hinnangut tuues võrdluses välja millise linna ja riigi ühistranspordist omate kogemust.</a:t>
            </a:r>
          </a:p>
          <a:p>
            <a:r>
              <a:rPr lang="et-EE" dirty="0">
                <a:solidFill>
                  <a:schemeClr val="tx1"/>
                </a:solidFill>
              </a:rPr>
              <a:t>Kõige enam mainiti Tallinna ühistranspordi eelistena õigeaegsust ja sagedust (27 korral) ning tasuta kasutusvõimalust (24 korral). Lisaks toodi esile, et see on mugav, meeldiv, pole streike ja pole </a:t>
            </a:r>
            <a:r>
              <a:rPr lang="et-EE" dirty="0" err="1">
                <a:solidFill>
                  <a:schemeClr val="tx1"/>
                </a:solidFill>
              </a:rPr>
              <a:t>ülerahvastatud</a:t>
            </a:r>
            <a:r>
              <a:rPr lang="et-EE" dirty="0">
                <a:solidFill>
                  <a:schemeClr val="tx1"/>
                </a:solidFill>
              </a:rPr>
              <a:t>. </a:t>
            </a:r>
          </a:p>
          <a:p>
            <a:r>
              <a:rPr lang="et-EE" dirty="0">
                <a:solidFill>
                  <a:schemeClr val="accent1"/>
                </a:solidFill>
              </a:rPr>
              <a:t>Hinnang – parem kui teistes riikides: </a:t>
            </a:r>
            <a:r>
              <a:rPr lang="et-EE" dirty="0">
                <a:solidFill>
                  <a:schemeClr val="tx1"/>
                </a:solidFill>
              </a:rPr>
              <a:t>Võrdluseks toodi järgmisi riike ja linnu:  Itaalia, USA, Türgi, Helsingi (tasuline, harvem)  Pakistan, Šveits (kallis), Barcelona, Rooma, Pariis (</a:t>
            </a:r>
            <a:r>
              <a:rPr lang="et-EE" dirty="0" err="1">
                <a:solidFill>
                  <a:schemeClr val="tx1"/>
                </a:solidFill>
              </a:rPr>
              <a:t>ülerahvastatud</a:t>
            </a:r>
            <a:r>
              <a:rPr lang="et-EE" dirty="0">
                <a:solidFill>
                  <a:schemeClr val="tx1"/>
                </a:solidFill>
              </a:rPr>
              <a:t>), Holland, Läti, Leedu, </a:t>
            </a:r>
            <a:r>
              <a:rPr lang="et-EE" dirty="0" err="1">
                <a:solidFill>
                  <a:schemeClr val="tx1"/>
                </a:solidFill>
              </a:rPr>
              <a:t>Kopenhagen</a:t>
            </a:r>
            <a:r>
              <a:rPr lang="et-EE" dirty="0">
                <a:solidFill>
                  <a:schemeClr val="tx1"/>
                </a:solidFill>
              </a:rPr>
              <a:t>, Iirimaa, Portugal, Venemaa (liiga täis), Ukraina (vanemad bussid, puhtus/kord halvem), Rootsi, Soome, San </a:t>
            </a:r>
            <a:r>
              <a:rPr lang="et-EE" dirty="0" err="1">
                <a:solidFill>
                  <a:schemeClr val="tx1"/>
                </a:solidFill>
              </a:rPr>
              <a:t>Fransisco</a:t>
            </a:r>
            <a:r>
              <a:rPr lang="et-EE" dirty="0">
                <a:solidFill>
                  <a:schemeClr val="tx1"/>
                </a:solidFill>
              </a:rPr>
              <a:t>, Hispaania, Prantsusmaa (vanemad bussid, ebatäpsem graafik), Hispaania, St. Peterburg, Berliin ja Manchester.</a:t>
            </a:r>
          </a:p>
          <a:p>
            <a:r>
              <a:rPr lang="et-EE" dirty="0">
                <a:solidFill>
                  <a:schemeClr val="accent1"/>
                </a:solidFill>
              </a:rPr>
              <a:t>Hinnang – samaväärne</a:t>
            </a:r>
            <a:r>
              <a:rPr lang="et-EE" dirty="0">
                <a:solidFill>
                  <a:schemeClr val="tx1"/>
                </a:solidFill>
              </a:rPr>
              <a:t>: Kõige rohkem toodi siin esile Soomet (7 korral) ja eraldi Helsingit (6 korral), kusjuures eraldi toodi välja sealset head trammiliiklust. </a:t>
            </a:r>
          </a:p>
          <a:p>
            <a:r>
              <a:rPr lang="et-EE" dirty="0">
                <a:solidFill>
                  <a:schemeClr val="tx1"/>
                </a:solidFill>
              </a:rPr>
              <a:t>Lisaks arvati, et Tallinnaga samaväärne on ühistransport ka järgmistes linnades/riikides:  Stockholm, Pariis, Šveits, Holland, Rootsi, Saksamaa, Berliin, Suurbritannia, London, Itaalia, Läti, Hispaania, Zürich, </a:t>
            </a:r>
            <a:r>
              <a:rPr lang="et-EE" dirty="0" err="1">
                <a:solidFill>
                  <a:schemeClr val="tx1"/>
                </a:solidFill>
              </a:rPr>
              <a:t>Luxemburg</a:t>
            </a:r>
            <a:r>
              <a:rPr lang="et-EE" dirty="0">
                <a:solidFill>
                  <a:schemeClr val="tx1"/>
                </a:solidFill>
              </a:rPr>
              <a:t>, Austraalia, </a:t>
            </a:r>
            <a:r>
              <a:rPr lang="et-EE" dirty="0" err="1">
                <a:solidFill>
                  <a:schemeClr val="tx1"/>
                </a:solidFill>
              </a:rPr>
              <a:t>Amsderdam</a:t>
            </a:r>
            <a:r>
              <a:rPr lang="et-EE" dirty="0">
                <a:solidFill>
                  <a:schemeClr val="tx1"/>
                </a:solidFill>
              </a:rPr>
              <a:t>, Brüssel, Milano, Viin, Vilnius, Kaunas ja Poola.</a:t>
            </a:r>
          </a:p>
          <a:p>
            <a:r>
              <a:rPr lang="et-EE" dirty="0">
                <a:solidFill>
                  <a:schemeClr val="accent1"/>
                </a:solidFill>
              </a:rPr>
              <a:t>Hinnang – halvem kui teistes riikides. </a:t>
            </a:r>
            <a:r>
              <a:rPr lang="et-EE" dirty="0">
                <a:solidFill>
                  <a:schemeClr val="tx1"/>
                </a:solidFill>
              </a:rPr>
              <a:t>Üldiselt mainiti, et </a:t>
            </a:r>
            <a:r>
              <a:rPr lang="et-EE" dirty="0" err="1">
                <a:solidFill>
                  <a:schemeClr val="tx1"/>
                </a:solidFill>
              </a:rPr>
              <a:t>areguruumi</a:t>
            </a:r>
            <a:r>
              <a:rPr lang="et-EE" dirty="0">
                <a:solidFill>
                  <a:schemeClr val="tx1"/>
                </a:solidFill>
              </a:rPr>
              <a:t> on palju ja stagnatsiooni palju; ühendused/ümberistumised erinevate liikide vahel halvad; bussi tehniline kvaliteet ja puhtus on meil halvem, ei ole metrood (suurtes Euroopa linnades on metroo).</a:t>
            </a:r>
          </a:p>
          <a:p>
            <a:r>
              <a:rPr lang="et-EE" dirty="0">
                <a:solidFill>
                  <a:schemeClr val="tx1"/>
                </a:solidFill>
              </a:rPr>
              <a:t>Konkreetsete riikidega võrreldes toodi esile: </a:t>
            </a:r>
            <a:r>
              <a:rPr lang="et-EE" i="1" dirty="0">
                <a:solidFill>
                  <a:schemeClr val="tx1"/>
                </a:solidFill>
              </a:rPr>
              <a:t>Saksamaal on hilinemise korral buss  või rong  teineteist ootamas; Soome: Bussid sõidavad, mitte ei </a:t>
            </a:r>
            <a:r>
              <a:rPr lang="et-EE" i="1" dirty="0" err="1">
                <a:solidFill>
                  <a:schemeClr val="tx1"/>
                </a:solidFill>
              </a:rPr>
              <a:t>uimerda</a:t>
            </a:r>
            <a:r>
              <a:rPr lang="et-EE" i="1" dirty="0">
                <a:solidFill>
                  <a:schemeClr val="tx1"/>
                </a:solidFill>
              </a:rPr>
              <a:t> ja on graafikus. Trammiliinid loogilised; Rootsi metroo parem; Parem transport on Soomes, Hispaanias, Hollandis, Saksamaal, Austraalias, Istanbulis, Ateenas, Bulgaarias</a:t>
            </a:r>
            <a:r>
              <a:rPr lang="et-EE" dirty="0">
                <a:solidFill>
                  <a:schemeClr val="tx1"/>
                </a:solidFill>
              </a:rPr>
              <a:t>.</a:t>
            </a:r>
          </a:p>
          <a:p>
            <a:r>
              <a:rPr lang="et-EE" i="1" dirty="0">
                <a:solidFill>
                  <a:schemeClr val="tx1"/>
                </a:solidFill>
              </a:rPr>
              <a:t>London - rohkem busse ja täpsem graafik</a:t>
            </a:r>
            <a:r>
              <a:rPr lang="en-US" i="1" dirty="0">
                <a:solidFill>
                  <a:schemeClr val="tx1"/>
                </a:solidFill>
              </a:rPr>
              <a:t>;</a:t>
            </a:r>
            <a:r>
              <a:rPr lang="et-EE" i="1" dirty="0">
                <a:solidFill>
                  <a:schemeClr val="tx1"/>
                </a:solidFill>
              </a:rPr>
              <a:t> Helsingis saab trammiga igale poole, erinevate liinide ja transpordiliikide kokkusobivuse ajastamine Tallinnas ei ole hea. </a:t>
            </a:r>
          </a:p>
          <a:p>
            <a:r>
              <a:rPr lang="et-EE" i="1" dirty="0">
                <a:solidFill>
                  <a:schemeClr val="tx1"/>
                </a:solidFill>
              </a:rPr>
              <a:t>Helsingi linnatransport on (10-15 aastat tagasi) vaiksem, vähem linnamüra, liikumise tiheduse ja suundade võimalused paremad; Ükskõik mis muu Euroopa linn. Stockholmist Riiani. Tallinn on ehitatud autodele, mis on aastal 2023 piinlik., Berliin, liinivõrk. Soome- Tallinnas liiga palju rahvast ühistranspordis,, Šveitsis paremini korraldatud tasuta transport, välismaalased saavad tasuta sõita. Piletite müük paremini korraldatud., Viin, kus ühistransport käis paju tihedamini.</a:t>
            </a:r>
          </a:p>
          <a:p>
            <a:endParaRPr lang="et-EE" i="1" dirty="0">
              <a:solidFill>
                <a:schemeClr val="accent1"/>
              </a:solidFill>
            </a:endParaRPr>
          </a:p>
          <a:p>
            <a:endParaRPr lang="et-EE" dirty="0">
              <a:solidFill>
                <a:schemeClr val="tx1"/>
              </a:solidFill>
            </a:endParaRPr>
          </a:p>
        </p:txBody>
      </p:sp>
    </p:spTree>
    <p:extLst>
      <p:ext uri="{BB962C8B-B14F-4D97-AF65-F5344CB8AC3E}">
        <p14:creationId xmlns:p14="http://schemas.microsoft.com/office/powerpoint/2010/main" val="313467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E218-3B44-4634-85CF-0E809385B4AC}"/>
              </a:ext>
            </a:extLst>
          </p:cNvPr>
          <p:cNvSpPr>
            <a:spLocks noGrp="1"/>
          </p:cNvSpPr>
          <p:nvPr>
            <p:ph type="title"/>
          </p:nvPr>
        </p:nvSpPr>
        <p:spPr/>
        <p:txBody>
          <a:bodyPr/>
          <a:lstStyle/>
          <a:p>
            <a:r>
              <a:rPr lang="et-EE" dirty="0"/>
              <a:t>Kas jälgite ühissõidukitele paigutatud reklaame?</a:t>
            </a:r>
          </a:p>
        </p:txBody>
      </p:sp>
      <p:sp>
        <p:nvSpPr>
          <p:cNvPr id="5" name="Subtitle 4">
            <a:extLst>
              <a:ext uri="{FF2B5EF4-FFF2-40B4-BE49-F238E27FC236}">
                <a16:creationId xmlns:a16="http://schemas.microsoft.com/office/drawing/2014/main" id="{0E86DC8C-CAE4-46D5-B00E-EA023B33E6C9}"/>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sp>
        <p:nvSpPr>
          <p:cNvPr id="10" name="Content Placeholder 9">
            <a:extLst>
              <a:ext uri="{FF2B5EF4-FFF2-40B4-BE49-F238E27FC236}">
                <a16:creationId xmlns:a16="http://schemas.microsoft.com/office/drawing/2014/main" id="{7D149D16-E4A3-4723-B22E-CB32E6F4DA10}"/>
              </a:ext>
            </a:extLst>
          </p:cNvPr>
          <p:cNvSpPr>
            <a:spLocks noGrp="1"/>
          </p:cNvSpPr>
          <p:nvPr>
            <p:ph sz="half" idx="1"/>
          </p:nvPr>
        </p:nvSpPr>
        <p:spPr/>
        <p:txBody>
          <a:bodyPr/>
          <a:lstStyle/>
          <a:p>
            <a:r>
              <a:rPr lang="et-EE" dirty="0"/>
              <a:t>Küsimus hõlmas nii sõdukite välispinnale kui sõidukite sisse paigutatud reklaame. </a:t>
            </a:r>
          </a:p>
          <a:p>
            <a:r>
              <a:rPr lang="et-EE" dirty="0"/>
              <a:t>Reklaame jälgib enda sõnul 19% vastanutest (viimati 26%), mõnikord teeb seda 42% (43%) ning üldse ei jälgi 37% (30%) ühissõidukitega sõitjatest. </a:t>
            </a:r>
          </a:p>
          <a:p>
            <a:r>
              <a:rPr lang="et-EE" dirty="0"/>
              <a:t>Võrreldes eelmise uuringuga on reklaamide jälgimine või märkamine ühissõidukitel vähenenud.</a:t>
            </a:r>
          </a:p>
          <a:p>
            <a:r>
              <a:rPr lang="et-EE" dirty="0"/>
              <a:t>Keskmisest sagedamini näevad reklaame mitte-eestlased (28%) ja igapäevased bussisõitjad (27%).</a:t>
            </a:r>
          </a:p>
        </p:txBody>
      </p:sp>
      <p:pic>
        <p:nvPicPr>
          <p:cNvPr id="3" name="Pilt 2">
            <a:extLst>
              <a:ext uri="{FF2B5EF4-FFF2-40B4-BE49-F238E27FC236}">
                <a16:creationId xmlns:a16="http://schemas.microsoft.com/office/drawing/2014/main" id="{F0FD779E-09BF-7028-23C9-68F217B8204E}"/>
              </a:ext>
            </a:extLst>
          </p:cNvPr>
          <p:cNvPicPr>
            <a:picLocks noChangeAspect="1"/>
          </p:cNvPicPr>
          <p:nvPr/>
        </p:nvPicPr>
        <p:blipFill>
          <a:blip r:embed="rId2"/>
          <a:stretch>
            <a:fillRect/>
          </a:stretch>
        </p:blipFill>
        <p:spPr>
          <a:xfrm>
            <a:off x="6461838" y="1787306"/>
            <a:ext cx="5078239" cy="3051024"/>
          </a:xfrm>
          <a:prstGeom prst="rect">
            <a:avLst/>
          </a:prstGeom>
        </p:spPr>
      </p:pic>
    </p:spTree>
    <p:extLst>
      <p:ext uri="{BB962C8B-B14F-4D97-AF65-F5344CB8AC3E}">
        <p14:creationId xmlns:p14="http://schemas.microsoft.com/office/powerpoint/2010/main" val="2189368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Eelistused info saamiseks ühissõidukite kohta, %</a:t>
            </a:r>
          </a:p>
        </p:txBody>
      </p:sp>
      <p:sp>
        <p:nvSpPr>
          <p:cNvPr id="3" name="Content Placeholder 2">
            <a:extLst>
              <a:ext uri="{FF2B5EF4-FFF2-40B4-BE49-F238E27FC236}">
                <a16:creationId xmlns:a16="http://schemas.microsoft.com/office/drawing/2014/main" id="{F273297D-9615-4EA7-B6EB-72BC84480790}"/>
              </a:ext>
            </a:extLst>
          </p:cNvPr>
          <p:cNvSpPr>
            <a:spLocks noGrp="1"/>
          </p:cNvSpPr>
          <p:nvPr>
            <p:ph sz="half" idx="1"/>
          </p:nvPr>
        </p:nvSpPr>
        <p:spPr/>
        <p:txBody>
          <a:bodyPr/>
          <a:lstStyle/>
          <a:p>
            <a:r>
              <a:rPr lang="et-EE" dirty="0"/>
              <a:t>Infot ühissõidukite kohta eelistatakse peamiselt saada peatuses olevatelt ekraanidelt </a:t>
            </a:r>
            <a:r>
              <a:rPr lang="en-US" dirty="0"/>
              <a:t>47% </a:t>
            </a:r>
            <a:r>
              <a:rPr lang="et-EE" dirty="0"/>
              <a:t>(viimati </a:t>
            </a:r>
            <a:r>
              <a:rPr lang="en-US" dirty="0"/>
              <a:t>47</a:t>
            </a:r>
            <a:r>
              <a:rPr lang="et-EE" dirty="0"/>
              <a:t>%), mobiiltelefoni vastavat rakendust eelistab 3</a:t>
            </a:r>
            <a:r>
              <a:rPr lang="en-US" dirty="0"/>
              <a:t>6</a:t>
            </a:r>
            <a:r>
              <a:rPr lang="et-EE" dirty="0"/>
              <a:t>% (</a:t>
            </a:r>
            <a:r>
              <a:rPr lang="en-US" dirty="0"/>
              <a:t>30</a:t>
            </a:r>
            <a:r>
              <a:rPr lang="et-EE" dirty="0"/>
              <a:t>%). Peatuses olevatelt trükitud infotahvlitelt soovib infot saada 1</a:t>
            </a:r>
            <a:r>
              <a:rPr lang="en-US" dirty="0"/>
              <a:t>0</a:t>
            </a:r>
            <a:r>
              <a:rPr lang="et-EE" dirty="0"/>
              <a:t>% (1</a:t>
            </a:r>
            <a:r>
              <a:rPr lang="en-US" dirty="0"/>
              <a:t>6</a:t>
            </a:r>
            <a:r>
              <a:rPr lang="et-EE" dirty="0"/>
              <a:t>%) vastanutest.</a:t>
            </a:r>
          </a:p>
          <a:p>
            <a:r>
              <a:rPr lang="et-EE" dirty="0"/>
              <a:t>Seega on võrreldes eelmise uuringuga suurenenud mobiilirakenduse ja vähenenud trükitud infotahvlite eelistamine. </a:t>
            </a:r>
          </a:p>
          <a:p>
            <a:r>
              <a:rPr lang="et-EE" dirty="0"/>
              <a:t>Mobiilirakendust eelistavad jätkuvalt sagedamini kasutada inimesed vanuses 20-39a.,  peatuses olevaid ekraane aga sagedamini kõige vanem vanuserühm (60+).</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4" name="Pilt 3">
            <a:extLst>
              <a:ext uri="{FF2B5EF4-FFF2-40B4-BE49-F238E27FC236}">
                <a16:creationId xmlns:a16="http://schemas.microsoft.com/office/drawing/2014/main" id="{7FEEFAB0-3CC8-A4DC-5828-4438A34E5818}"/>
              </a:ext>
            </a:extLst>
          </p:cNvPr>
          <p:cNvPicPr>
            <a:picLocks noChangeAspect="1"/>
          </p:cNvPicPr>
          <p:nvPr/>
        </p:nvPicPr>
        <p:blipFill>
          <a:blip r:embed="rId2"/>
          <a:stretch>
            <a:fillRect/>
          </a:stretch>
        </p:blipFill>
        <p:spPr>
          <a:xfrm>
            <a:off x="6350920" y="1602939"/>
            <a:ext cx="5328602" cy="3315290"/>
          </a:xfrm>
          <a:prstGeom prst="rect">
            <a:avLst/>
          </a:prstGeom>
        </p:spPr>
      </p:pic>
    </p:spTree>
    <p:extLst>
      <p:ext uri="{BB962C8B-B14F-4D97-AF65-F5344CB8AC3E}">
        <p14:creationId xmlns:p14="http://schemas.microsoft.com/office/powerpoint/2010/main" val="362553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Suhtumine reaalajas saadavasse infosse</a:t>
            </a:r>
          </a:p>
        </p:txBody>
      </p:sp>
      <p:sp>
        <p:nvSpPr>
          <p:cNvPr id="3" name="Content Placeholder 2">
            <a:extLst>
              <a:ext uri="{FF2B5EF4-FFF2-40B4-BE49-F238E27FC236}">
                <a16:creationId xmlns:a16="http://schemas.microsoft.com/office/drawing/2014/main" id="{F273297D-9615-4EA7-B6EB-72BC84480790}"/>
              </a:ext>
            </a:extLst>
          </p:cNvPr>
          <p:cNvSpPr>
            <a:spLocks noGrp="1"/>
          </p:cNvSpPr>
          <p:nvPr>
            <p:ph sz="half" idx="1"/>
          </p:nvPr>
        </p:nvSpPr>
        <p:spPr/>
        <p:txBody>
          <a:bodyPr/>
          <a:lstStyle/>
          <a:p>
            <a:r>
              <a:rPr lang="et-EE" dirty="0"/>
              <a:t>Küsimus: Kas soovite saada ühissõidukite liikumise kohta infot reaalajas?</a:t>
            </a:r>
          </a:p>
          <a:p>
            <a:r>
              <a:rPr lang="et-EE" dirty="0"/>
              <a:t>Ühissõidukite liikumise kohta soovib saada infot reaalajas </a:t>
            </a:r>
            <a:r>
              <a:rPr lang="en-US" dirty="0"/>
              <a:t>83%</a:t>
            </a:r>
            <a:r>
              <a:rPr lang="et-EE" dirty="0"/>
              <a:t> ning</a:t>
            </a:r>
            <a:r>
              <a:rPr lang="en-US" dirty="0"/>
              <a:t> 9</a:t>
            </a:r>
            <a:r>
              <a:rPr lang="et-EE" dirty="0"/>
              <a:t>% ei pea seda oluliseks. Vastata ei oska </a:t>
            </a:r>
            <a:r>
              <a:rPr lang="en-US" dirty="0"/>
              <a:t>8</a:t>
            </a:r>
            <a:r>
              <a:rPr lang="et-EE" dirty="0"/>
              <a:t>%. </a:t>
            </a:r>
            <a:endParaRPr lang="en-US" dirty="0"/>
          </a:p>
          <a:p>
            <a:r>
              <a:rPr lang="et-EE" dirty="0"/>
              <a:t>Eelmise uuringuga võrreldes on reaalajas info ootus suurenenud  – tollal vastas jaatavalt 74%.</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4" name="Pilt 3">
            <a:extLst>
              <a:ext uri="{FF2B5EF4-FFF2-40B4-BE49-F238E27FC236}">
                <a16:creationId xmlns:a16="http://schemas.microsoft.com/office/drawing/2014/main" id="{CAC6042A-4D3F-C4A8-77A3-AD454FC36177}"/>
              </a:ext>
            </a:extLst>
          </p:cNvPr>
          <p:cNvPicPr>
            <a:picLocks noChangeAspect="1"/>
          </p:cNvPicPr>
          <p:nvPr/>
        </p:nvPicPr>
        <p:blipFill>
          <a:blip r:embed="rId2"/>
          <a:stretch>
            <a:fillRect/>
          </a:stretch>
        </p:blipFill>
        <p:spPr>
          <a:xfrm>
            <a:off x="6255764" y="1706289"/>
            <a:ext cx="5400209" cy="2808586"/>
          </a:xfrm>
          <a:prstGeom prst="rect">
            <a:avLst/>
          </a:prstGeom>
        </p:spPr>
      </p:pic>
    </p:spTree>
    <p:extLst>
      <p:ext uri="{BB962C8B-B14F-4D97-AF65-F5344CB8AC3E}">
        <p14:creationId xmlns:p14="http://schemas.microsoft.com/office/powerpoint/2010/main" val="233564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2FBB-B04E-4179-84F2-763FFD0C2976}"/>
              </a:ext>
            </a:extLst>
          </p:cNvPr>
          <p:cNvSpPr>
            <a:spLocks noGrp="1"/>
          </p:cNvSpPr>
          <p:nvPr>
            <p:ph type="title"/>
          </p:nvPr>
        </p:nvSpPr>
        <p:spPr/>
        <p:txBody>
          <a:bodyPr/>
          <a:lstStyle/>
          <a:p>
            <a:r>
              <a:rPr lang="et-EE" dirty="0"/>
              <a:t>Liiniinfo viimine telefoniäppi</a:t>
            </a:r>
          </a:p>
        </p:txBody>
      </p:sp>
      <p:sp>
        <p:nvSpPr>
          <p:cNvPr id="3" name="Content Placeholder 2">
            <a:extLst>
              <a:ext uri="{FF2B5EF4-FFF2-40B4-BE49-F238E27FC236}">
                <a16:creationId xmlns:a16="http://schemas.microsoft.com/office/drawing/2014/main" id="{04B8E397-5974-477E-9116-53B627171BFB}"/>
              </a:ext>
            </a:extLst>
          </p:cNvPr>
          <p:cNvSpPr>
            <a:spLocks noGrp="1"/>
          </p:cNvSpPr>
          <p:nvPr>
            <p:ph sz="half" idx="1"/>
          </p:nvPr>
        </p:nvSpPr>
        <p:spPr/>
        <p:txBody>
          <a:bodyPr/>
          <a:lstStyle/>
          <a:p>
            <a:r>
              <a:rPr lang="et-EE" dirty="0"/>
              <a:t>Küsimus: Kuivõrd oluliseks peate ühistranspordi liiniinfo viimist täiendavalt </a:t>
            </a:r>
            <a:r>
              <a:rPr lang="et-EE" dirty="0" err="1"/>
              <a:t>telefoniäppi</a:t>
            </a:r>
            <a:r>
              <a:rPr lang="et-EE" dirty="0"/>
              <a:t>? Sel juhul saaks näha reaalajas näiteks, kus sõiduk hetkel asub ja kas liinil esineb häireid.</a:t>
            </a:r>
          </a:p>
          <a:p>
            <a:r>
              <a:rPr lang="et-EE" dirty="0"/>
              <a:t>Kokku peab ettepanekut oluliseks 77% (viimati 65%) ühistranspordikasutajatest, sh 38% väga oluliseks. 18% seda aga oluliseks ei pea.</a:t>
            </a:r>
          </a:p>
          <a:p>
            <a:r>
              <a:rPr lang="et-EE" dirty="0"/>
              <a:t>Võrreldes eelmise uuringuga on </a:t>
            </a:r>
            <a:r>
              <a:rPr lang="et-EE" dirty="0" err="1"/>
              <a:t>telefoniäpi</a:t>
            </a:r>
            <a:r>
              <a:rPr lang="et-EE" dirty="0"/>
              <a:t> oluliseks pidamine suurenenud.</a:t>
            </a:r>
          </a:p>
          <a:p>
            <a:r>
              <a:rPr lang="et-EE" dirty="0"/>
              <a:t>Kõige suuremat huvi näitasid siin üles noorima ja 40-49-aastaste vanuserühma esindajad.</a:t>
            </a:r>
          </a:p>
        </p:txBody>
      </p:sp>
      <p:sp>
        <p:nvSpPr>
          <p:cNvPr id="5" name="Subtitle 4">
            <a:extLst>
              <a:ext uri="{FF2B5EF4-FFF2-40B4-BE49-F238E27FC236}">
                <a16:creationId xmlns:a16="http://schemas.microsoft.com/office/drawing/2014/main" id="{274D4D5E-8739-49B9-9A32-F10818946E5D}"/>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6" name="Pilt 5">
            <a:extLst>
              <a:ext uri="{FF2B5EF4-FFF2-40B4-BE49-F238E27FC236}">
                <a16:creationId xmlns:a16="http://schemas.microsoft.com/office/drawing/2014/main" id="{FA049CA7-0AA2-14A6-5636-A896CC363060}"/>
              </a:ext>
            </a:extLst>
          </p:cNvPr>
          <p:cNvPicPr>
            <a:picLocks noChangeAspect="1"/>
          </p:cNvPicPr>
          <p:nvPr/>
        </p:nvPicPr>
        <p:blipFill>
          <a:blip r:embed="rId2"/>
          <a:stretch>
            <a:fillRect/>
          </a:stretch>
        </p:blipFill>
        <p:spPr>
          <a:xfrm>
            <a:off x="6632596" y="1480300"/>
            <a:ext cx="4721204" cy="2948485"/>
          </a:xfrm>
          <a:prstGeom prst="rect">
            <a:avLst/>
          </a:prstGeom>
        </p:spPr>
      </p:pic>
    </p:spTree>
    <p:extLst>
      <p:ext uri="{BB962C8B-B14F-4D97-AF65-F5344CB8AC3E}">
        <p14:creationId xmlns:p14="http://schemas.microsoft.com/office/powerpoint/2010/main" val="2253824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Ühistranspordi puhul juba aastaid kõige olulisemaks aspektiks peetud sõiduplaanist kinnipidamine osutus tähtsaimaks ka seekord (</a:t>
            </a:r>
            <a:r>
              <a:rPr lang="en-US" dirty="0"/>
              <a:t>82</a:t>
            </a:r>
            <a:r>
              <a:rPr lang="et-EE" dirty="0"/>
              <a:t>% hinnangul). Järgnevad sõiduki puhtus/korrashoid (</a:t>
            </a:r>
            <a:r>
              <a:rPr lang="en-US" dirty="0"/>
              <a:t>69</a:t>
            </a:r>
            <a:r>
              <a:rPr lang="et-EE" dirty="0"/>
              <a:t>%) ja parajad sõiduintervallid (5</a:t>
            </a:r>
            <a:r>
              <a:rPr lang="en-US" dirty="0"/>
              <a:t>8</a:t>
            </a:r>
            <a:r>
              <a:rPr lang="et-EE" dirty="0"/>
              <a:t>%). Kõige vähemoluliseks osutus </a:t>
            </a:r>
            <a:r>
              <a:rPr lang="en-US" dirty="0"/>
              <a:t>ka </a:t>
            </a:r>
            <a:r>
              <a:rPr lang="et-EE" dirty="0"/>
              <a:t>seekord juhi käitumine (slaid 2</a:t>
            </a:r>
            <a:r>
              <a:rPr lang="en-US" dirty="0"/>
              <a:t>8</a:t>
            </a:r>
            <a:r>
              <a:rPr lang="et-EE" dirty="0"/>
              <a:t>).</a:t>
            </a:r>
          </a:p>
          <a:p>
            <a:r>
              <a:rPr lang="et-EE" dirty="0"/>
              <a:t>Võrreldes eelmise uuringuga tähtsustavad ühistranspordi kasutajad seekord rohkem sõiduplaani püsivust/stabiilsust ja info kättesaadavust.</a:t>
            </a:r>
          </a:p>
          <a:p>
            <a:r>
              <a:rPr lang="et-EE" dirty="0"/>
              <a:t>Varasemast vähem märgiti aga seekord sõiduki mugavust, sisekliimat ja peatuste asukohti.</a:t>
            </a:r>
          </a:p>
          <a:p>
            <a:r>
              <a:rPr lang="et-EE" dirty="0"/>
              <a:t>Keskmisest sagedamini on eri vanuserühmadele olulised järgmised tegurid:</a:t>
            </a:r>
          </a:p>
          <a:p>
            <a:pPr lvl="1"/>
            <a:r>
              <a:rPr lang="et-EE" dirty="0"/>
              <a:t>Noorim rühm – sõiduki mugavus (oluline 58%)</a:t>
            </a:r>
          </a:p>
          <a:p>
            <a:pPr lvl="1"/>
            <a:r>
              <a:rPr lang="et-EE" dirty="0"/>
              <a:t>Rühm 40-49 a. – sõiduplaanist kinnipidamine (91%)</a:t>
            </a:r>
          </a:p>
          <a:p>
            <a:pPr lvl="1"/>
            <a:r>
              <a:rPr lang="et-EE" dirty="0"/>
              <a:t>Rühm 60+  - peatuste teatamine (43%)</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Olulisemad tegurid ühistranspordis</a:t>
            </a:r>
          </a:p>
        </p:txBody>
      </p:sp>
    </p:spTree>
    <p:extLst>
      <p:ext uri="{BB962C8B-B14F-4D97-AF65-F5344CB8AC3E}">
        <p14:creationId xmlns:p14="http://schemas.microsoft.com/office/powerpoint/2010/main" val="96945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Olulisemad tegurid ühistranspordis</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10" name="Sisu kohatäide 9">
            <a:extLst>
              <a:ext uri="{FF2B5EF4-FFF2-40B4-BE49-F238E27FC236}">
                <a16:creationId xmlns:a16="http://schemas.microsoft.com/office/drawing/2014/main" id="{322F2DE5-18A8-CAC8-3A70-F10EEAF624D6}"/>
              </a:ext>
            </a:extLst>
          </p:cNvPr>
          <p:cNvPicPr>
            <a:picLocks noGrp="1" noChangeAspect="1"/>
          </p:cNvPicPr>
          <p:nvPr>
            <p:ph sz="half" idx="1"/>
          </p:nvPr>
        </p:nvPicPr>
        <p:blipFill>
          <a:blip r:embed="rId2"/>
          <a:stretch>
            <a:fillRect/>
          </a:stretch>
        </p:blipFill>
        <p:spPr>
          <a:xfrm>
            <a:off x="986873" y="1435401"/>
            <a:ext cx="5109127" cy="4968090"/>
          </a:xfrm>
          <a:prstGeom prst="rect">
            <a:avLst/>
          </a:prstGeom>
        </p:spPr>
      </p:pic>
      <p:pic>
        <p:nvPicPr>
          <p:cNvPr id="9" name="Sisu kohatäide 8">
            <a:extLst>
              <a:ext uri="{FF2B5EF4-FFF2-40B4-BE49-F238E27FC236}">
                <a16:creationId xmlns:a16="http://schemas.microsoft.com/office/drawing/2014/main" id="{454075CF-ECB5-9A8E-4A19-F414D48F0D47}"/>
              </a:ext>
            </a:extLst>
          </p:cNvPr>
          <p:cNvPicPr>
            <a:picLocks noGrp="1" noChangeAspect="1"/>
          </p:cNvPicPr>
          <p:nvPr>
            <p:ph sz="half" idx="13"/>
          </p:nvPr>
        </p:nvPicPr>
        <p:blipFill>
          <a:blip r:embed="rId3"/>
          <a:stretch>
            <a:fillRect/>
          </a:stretch>
        </p:blipFill>
        <p:spPr>
          <a:xfrm>
            <a:off x="6517302" y="1243755"/>
            <a:ext cx="4687825" cy="4897106"/>
          </a:xfrm>
          <a:prstGeom prst="rect">
            <a:avLst/>
          </a:prstGeom>
        </p:spPr>
      </p:pic>
    </p:spTree>
    <p:extLst>
      <p:ext uri="{BB962C8B-B14F-4D97-AF65-F5344CB8AC3E}">
        <p14:creationId xmlns:p14="http://schemas.microsoft.com/office/powerpoint/2010/main" val="164184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Keskmine hinnang ühistranspordiliikidele</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sp>
        <p:nvSpPr>
          <p:cNvPr id="21" name="Content Placeholder 20">
            <a:extLst>
              <a:ext uri="{FF2B5EF4-FFF2-40B4-BE49-F238E27FC236}">
                <a16:creationId xmlns:a16="http://schemas.microsoft.com/office/drawing/2014/main" id="{74F476B8-CAA1-46A9-8C9B-ABBE37D145CC}"/>
              </a:ext>
            </a:extLst>
          </p:cNvPr>
          <p:cNvSpPr>
            <a:spLocks noGrp="1"/>
          </p:cNvSpPr>
          <p:nvPr>
            <p:ph sz="half" idx="13"/>
          </p:nvPr>
        </p:nvSpPr>
        <p:spPr>
          <a:xfrm>
            <a:off x="6609210" y="1515777"/>
            <a:ext cx="4860000" cy="4885901"/>
          </a:xfrm>
        </p:spPr>
        <p:txBody>
          <a:bodyPr/>
          <a:lstStyle/>
          <a:p>
            <a:r>
              <a:rPr lang="et-EE" dirty="0"/>
              <a:t>Rahulolu erinevate transpordiliikidega on jätkuvalt kõrgel tasemel ning parim tulemus on ka seekord võrdselt bussil ja trammil - bussidega on rahul 91%, trammidega 86% ning trollidega 66% kasutajatest. </a:t>
            </a:r>
          </a:p>
          <a:p>
            <a:r>
              <a:rPr lang="et-EE" dirty="0"/>
              <a:t>Keskmised </a:t>
            </a:r>
            <a:r>
              <a:rPr lang="et-EE" dirty="0" err="1"/>
              <a:t>üldhinded</a:t>
            </a:r>
            <a:r>
              <a:rPr lang="et-EE" dirty="0"/>
              <a:t> skaalal 1-5 kujunesid järgmiselt: tramm 4,38, buss 4,37 ja troll 4,13.</a:t>
            </a:r>
          </a:p>
          <a:p>
            <a:r>
              <a:rPr lang="et-EE" dirty="0"/>
              <a:t>Eelmisel aastal olid keskmised hinded trammil 4,44,  bussil 4,29 ja trollil 4,03. Seega on bussil ja t</a:t>
            </a:r>
            <a:r>
              <a:rPr lang="en-US" dirty="0" err="1"/>
              <a:t>rollil</a:t>
            </a:r>
            <a:r>
              <a:rPr lang="et-EE" dirty="0"/>
              <a:t> hinne veidi tõusnud, trammil aga jäänud samaks (slaid 30).</a:t>
            </a:r>
          </a:p>
          <a:p>
            <a:r>
              <a:rPr lang="et-EE" dirty="0"/>
              <a:t>Busside puhul andsid keskmisest kõrgemaid hinnanguid seekord Haabersti ja Lasnamäe, trammide ja trollide puhul aga Kristiine elanikud (trolli puhul on linnaosades eraldi vaatlemiseks liialt vähe vastajaid).</a:t>
            </a:r>
          </a:p>
        </p:txBody>
      </p:sp>
      <p:pic>
        <p:nvPicPr>
          <p:cNvPr id="6" name="Pilt 5">
            <a:extLst>
              <a:ext uri="{FF2B5EF4-FFF2-40B4-BE49-F238E27FC236}">
                <a16:creationId xmlns:a16="http://schemas.microsoft.com/office/drawing/2014/main" id="{5334797C-308F-ED93-75E3-195BE21E3835}"/>
              </a:ext>
            </a:extLst>
          </p:cNvPr>
          <p:cNvPicPr>
            <a:picLocks noChangeAspect="1"/>
          </p:cNvPicPr>
          <p:nvPr/>
        </p:nvPicPr>
        <p:blipFill>
          <a:blip r:embed="rId2"/>
          <a:stretch>
            <a:fillRect/>
          </a:stretch>
        </p:blipFill>
        <p:spPr>
          <a:xfrm>
            <a:off x="766033" y="1995308"/>
            <a:ext cx="5562111" cy="2351002"/>
          </a:xfrm>
          <a:prstGeom prst="rect">
            <a:avLst/>
          </a:prstGeom>
        </p:spPr>
      </p:pic>
    </p:spTree>
    <p:extLst>
      <p:ext uri="{BB962C8B-B14F-4D97-AF65-F5344CB8AC3E}">
        <p14:creationId xmlns:p14="http://schemas.microsoft.com/office/powerpoint/2010/main" val="394908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245-64CE-4BE6-896C-BB4C697C726C}"/>
              </a:ext>
            </a:extLst>
          </p:cNvPr>
          <p:cNvSpPr>
            <a:spLocks noGrp="1"/>
          </p:cNvSpPr>
          <p:nvPr>
            <p:ph type="title"/>
          </p:nvPr>
        </p:nvSpPr>
        <p:spPr/>
        <p:txBody>
          <a:bodyPr/>
          <a:lstStyle/>
          <a:p>
            <a:r>
              <a:rPr lang="et-EE" dirty="0"/>
              <a:t>Vastajate struktuur (kaalutud), %</a:t>
            </a:r>
          </a:p>
        </p:txBody>
      </p:sp>
      <p:sp>
        <p:nvSpPr>
          <p:cNvPr id="5" name="Subtitle 4">
            <a:extLst>
              <a:ext uri="{FF2B5EF4-FFF2-40B4-BE49-F238E27FC236}">
                <a16:creationId xmlns:a16="http://schemas.microsoft.com/office/drawing/2014/main" id="{96457D0E-2249-40FD-96D9-CF470C15D374}"/>
              </a:ext>
            </a:extLst>
          </p:cNvPr>
          <p:cNvSpPr>
            <a:spLocks noGrp="1"/>
          </p:cNvSpPr>
          <p:nvPr>
            <p:ph type="subTitle" idx="14"/>
          </p:nvPr>
        </p:nvSpPr>
        <p:spPr/>
        <p:txBody>
          <a:bodyPr/>
          <a:lstStyle/>
          <a:p>
            <a:r>
              <a:rPr lang="et-EE" dirty="0"/>
              <a:t>N=</a:t>
            </a:r>
            <a:r>
              <a:rPr lang="en-US" dirty="0"/>
              <a:t>524</a:t>
            </a:r>
            <a:r>
              <a:rPr lang="et-EE" dirty="0"/>
              <a:t>, kõik vastajad</a:t>
            </a:r>
          </a:p>
        </p:txBody>
      </p:sp>
      <p:pic>
        <p:nvPicPr>
          <p:cNvPr id="8" name="Sisu kohatäide 7">
            <a:extLst>
              <a:ext uri="{FF2B5EF4-FFF2-40B4-BE49-F238E27FC236}">
                <a16:creationId xmlns:a16="http://schemas.microsoft.com/office/drawing/2014/main" id="{C3CFCE1D-1C7D-E2A0-7C4E-D1174AE779F7}"/>
              </a:ext>
            </a:extLst>
          </p:cNvPr>
          <p:cNvPicPr>
            <a:picLocks noGrp="1" noChangeAspect="1"/>
          </p:cNvPicPr>
          <p:nvPr>
            <p:ph sz="half" idx="13"/>
          </p:nvPr>
        </p:nvPicPr>
        <p:blipFill>
          <a:blip r:embed="rId2"/>
          <a:stretch>
            <a:fillRect/>
          </a:stretch>
        </p:blipFill>
        <p:spPr>
          <a:xfrm>
            <a:off x="6808304" y="1093304"/>
            <a:ext cx="4067496" cy="5514164"/>
          </a:xfrm>
          <a:prstGeom prst="rect">
            <a:avLst/>
          </a:prstGeom>
        </p:spPr>
      </p:pic>
    </p:spTree>
    <p:extLst>
      <p:ext uri="{BB962C8B-B14F-4D97-AF65-F5344CB8AC3E}">
        <p14:creationId xmlns:p14="http://schemas.microsoft.com/office/powerpoint/2010/main" val="3379071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18E0F7-174F-4282-A1DF-3FD8DDA468E1}"/>
              </a:ext>
            </a:extLst>
          </p:cNvPr>
          <p:cNvSpPr>
            <a:spLocks noGrp="1"/>
          </p:cNvSpPr>
          <p:nvPr>
            <p:ph type="title"/>
          </p:nvPr>
        </p:nvSpPr>
        <p:spPr/>
        <p:txBody>
          <a:bodyPr/>
          <a:lstStyle/>
          <a:p>
            <a:r>
              <a:rPr lang="et-EE" dirty="0"/>
              <a:t>Keskmine hinnang ühistranspordiliikidele 2000-202</a:t>
            </a:r>
            <a:r>
              <a:rPr lang="en-US" dirty="0"/>
              <a:t>2</a:t>
            </a:r>
            <a:endParaRPr lang="et-EE" dirty="0"/>
          </a:p>
        </p:txBody>
      </p:sp>
      <p:sp>
        <p:nvSpPr>
          <p:cNvPr id="4" name="Subtitle 3">
            <a:extLst>
              <a:ext uri="{FF2B5EF4-FFF2-40B4-BE49-F238E27FC236}">
                <a16:creationId xmlns:a16="http://schemas.microsoft.com/office/drawing/2014/main" id="{27453104-27C5-4101-BB6F-B174FF502339}"/>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6" name="Pilt 5">
            <a:extLst>
              <a:ext uri="{FF2B5EF4-FFF2-40B4-BE49-F238E27FC236}">
                <a16:creationId xmlns:a16="http://schemas.microsoft.com/office/drawing/2014/main" id="{984C0237-7FB0-8359-328A-1DF5A9833917}"/>
              </a:ext>
            </a:extLst>
          </p:cNvPr>
          <p:cNvPicPr>
            <a:picLocks noChangeAspect="1"/>
          </p:cNvPicPr>
          <p:nvPr/>
        </p:nvPicPr>
        <p:blipFill>
          <a:blip r:embed="rId2"/>
          <a:stretch>
            <a:fillRect/>
          </a:stretch>
        </p:blipFill>
        <p:spPr>
          <a:xfrm>
            <a:off x="1421513" y="2405849"/>
            <a:ext cx="10001309" cy="2779066"/>
          </a:xfrm>
          <a:prstGeom prst="rect">
            <a:avLst/>
          </a:prstGeom>
        </p:spPr>
      </p:pic>
    </p:spTree>
    <p:extLst>
      <p:ext uri="{BB962C8B-B14F-4D97-AF65-F5344CB8AC3E}">
        <p14:creationId xmlns:p14="http://schemas.microsoft.com/office/powerpoint/2010/main" val="2541150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t>Järgnevalt hindasid vastajad busside, trammide ja trollide teenust erinevate töölõikude osas. Hinnati juhul, kui vastavat transpordiliiki kasutatakse.</a:t>
            </a:r>
          </a:p>
          <a:p>
            <a:r>
              <a:rPr lang="et-EE" dirty="0"/>
              <a:t>Kõige kõrgemalt hinnati </a:t>
            </a:r>
            <a:r>
              <a:rPr lang="et-EE" b="1" dirty="0"/>
              <a:t>busside puhul</a:t>
            </a:r>
            <a:r>
              <a:rPr lang="et-EE" dirty="0"/>
              <a:t> ka seekord info kättesaadavust, peatuste teatamist ja sõiduplaani stabiilsust. Toodud tegureid hindas hindega 4 või 5 vähemalt 82% bussireisijatest. Pingereas viimasele kohale jäi ka sel aastal sõitjate hulk sõidukis, mille keskmine tulemus on ainsana alla 4 palli (slaid 32).</a:t>
            </a:r>
          </a:p>
          <a:p>
            <a:r>
              <a:rPr lang="et-EE" dirty="0"/>
              <a:t>Võrreldes eelmise uuringuga on busside puhul seekord paranenud hinnang sõitjate hulgale sõidukis, ehk see on muutunud meelepärasemaks. Muus osas tulemus sisuliselt muutunud ei ole.</a:t>
            </a:r>
          </a:p>
          <a:p>
            <a:r>
              <a:rPr lang="et-EE" b="1" dirty="0"/>
              <a:t>Ka Trammi puhul </a:t>
            </a:r>
            <a:r>
              <a:rPr lang="et-EE" dirty="0"/>
              <a:t>pälvis kõrgemaid hinnanguid info kättesaadavus, peatuste teatamine, ja sõiduplaani stabiilsus. Samuti on ka trammi puhul kõige madalamalt hinnatud tegur sõitjate hulk sõidukis</a:t>
            </a:r>
            <a:r>
              <a:rPr lang="en-US" dirty="0"/>
              <a:t> </a:t>
            </a:r>
            <a:r>
              <a:rPr lang="et-EE" dirty="0"/>
              <a:t>(slaid 32).</a:t>
            </a:r>
          </a:p>
          <a:p>
            <a:r>
              <a:rPr lang="et-EE" dirty="0"/>
              <a:t>Võrreldes eelmise aastaga on kõik hinnangud trammidele ka seekord samal tasemel.</a:t>
            </a:r>
          </a:p>
          <a:p>
            <a:r>
              <a:rPr lang="et-EE" b="1" dirty="0"/>
              <a:t>Ka Trollide puhul </a:t>
            </a:r>
            <a:r>
              <a:rPr lang="et-EE" dirty="0"/>
              <a:t>ollakse kõige paremini rahul samade teguritega ning kõige madalamalt hinnati siin võrdse tulemusega sõitjate hulka ja sõiduki puhtust millega on rahulolematu 1% vastanutest (slaid 33).</a:t>
            </a:r>
          </a:p>
          <a:p>
            <a:r>
              <a:rPr lang="et-EE" dirty="0"/>
              <a:t>Võrreldes eelmise aastaga on trollide puhul keskmised hinnangud üldiselt jäänud samale tasemele, kuid veidi paranenud on hinnang sõiduki mugavusele. </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Rahulolu busside, trammide ja trollidega</a:t>
            </a:r>
          </a:p>
        </p:txBody>
      </p:sp>
    </p:spTree>
    <p:extLst>
      <p:ext uri="{BB962C8B-B14F-4D97-AF65-F5344CB8AC3E}">
        <p14:creationId xmlns:p14="http://schemas.microsoft.com/office/powerpoint/2010/main" val="2870861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bussidega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a:t>
            </a:r>
            <a:r>
              <a:rPr lang="en-US" dirty="0"/>
              <a:t>391</a:t>
            </a:r>
            <a:r>
              <a:rPr lang="et-EE" dirty="0"/>
              <a:t>, kes kasutab busse</a:t>
            </a:r>
          </a:p>
          <a:p>
            <a:endParaRPr lang="et-EE" dirty="0"/>
          </a:p>
        </p:txBody>
      </p:sp>
      <p:pic>
        <p:nvPicPr>
          <p:cNvPr id="10" name="Sisu kohatäide 9">
            <a:extLst>
              <a:ext uri="{FF2B5EF4-FFF2-40B4-BE49-F238E27FC236}">
                <a16:creationId xmlns:a16="http://schemas.microsoft.com/office/drawing/2014/main" id="{33AE97E0-921A-31AA-ABD8-A415E45EC9D2}"/>
              </a:ext>
            </a:extLst>
          </p:cNvPr>
          <p:cNvPicPr>
            <a:picLocks noGrp="1" noChangeAspect="1"/>
          </p:cNvPicPr>
          <p:nvPr>
            <p:ph sz="half" idx="1"/>
          </p:nvPr>
        </p:nvPicPr>
        <p:blipFill>
          <a:blip r:embed="rId2"/>
          <a:stretch>
            <a:fillRect/>
          </a:stretch>
        </p:blipFill>
        <p:spPr>
          <a:xfrm>
            <a:off x="838200" y="1376919"/>
            <a:ext cx="5375139" cy="4799282"/>
          </a:xfrm>
          <a:prstGeom prst="rect">
            <a:avLst/>
          </a:prstGeom>
        </p:spPr>
      </p:pic>
      <p:pic>
        <p:nvPicPr>
          <p:cNvPr id="18" name="Sisu kohatäide 17">
            <a:extLst>
              <a:ext uri="{FF2B5EF4-FFF2-40B4-BE49-F238E27FC236}">
                <a16:creationId xmlns:a16="http://schemas.microsoft.com/office/drawing/2014/main" id="{A90F4AF4-A53F-308A-442E-02A7D1A5BB95}"/>
              </a:ext>
            </a:extLst>
          </p:cNvPr>
          <p:cNvPicPr>
            <a:picLocks noGrp="1" noChangeAspect="1"/>
          </p:cNvPicPr>
          <p:nvPr>
            <p:ph sz="half" idx="13"/>
          </p:nvPr>
        </p:nvPicPr>
        <p:blipFill>
          <a:blip r:embed="rId3"/>
          <a:stretch>
            <a:fillRect/>
          </a:stretch>
        </p:blipFill>
        <p:spPr>
          <a:xfrm>
            <a:off x="6869041" y="1252330"/>
            <a:ext cx="4696124" cy="5400104"/>
          </a:xfrm>
          <a:prstGeom prst="rect">
            <a:avLst/>
          </a:prstGeom>
        </p:spPr>
      </p:pic>
    </p:spTree>
    <p:extLst>
      <p:ext uri="{BB962C8B-B14F-4D97-AF65-F5344CB8AC3E}">
        <p14:creationId xmlns:p14="http://schemas.microsoft.com/office/powerpoint/2010/main" val="909429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trammidega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a:t>
            </a:r>
            <a:r>
              <a:rPr lang="en-US" dirty="0"/>
              <a:t>296</a:t>
            </a:r>
            <a:r>
              <a:rPr lang="et-EE" dirty="0"/>
              <a:t>, kes kasutab trammi</a:t>
            </a:r>
          </a:p>
          <a:p>
            <a:endParaRPr lang="et-EE" dirty="0"/>
          </a:p>
        </p:txBody>
      </p:sp>
      <p:pic>
        <p:nvPicPr>
          <p:cNvPr id="10" name="Sisu kohatäide 9">
            <a:extLst>
              <a:ext uri="{FF2B5EF4-FFF2-40B4-BE49-F238E27FC236}">
                <a16:creationId xmlns:a16="http://schemas.microsoft.com/office/drawing/2014/main" id="{8D674C10-8DAC-E320-8514-7931A0E0DC2B}"/>
              </a:ext>
            </a:extLst>
          </p:cNvPr>
          <p:cNvPicPr>
            <a:picLocks noGrp="1" noChangeAspect="1"/>
          </p:cNvPicPr>
          <p:nvPr>
            <p:ph sz="half" idx="1"/>
          </p:nvPr>
        </p:nvPicPr>
        <p:blipFill>
          <a:blip r:embed="rId2"/>
          <a:stretch>
            <a:fillRect/>
          </a:stretch>
        </p:blipFill>
        <p:spPr>
          <a:xfrm>
            <a:off x="824948" y="1435401"/>
            <a:ext cx="5089249" cy="5041462"/>
          </a:xfrm>
          <a:prstGeom prst="rect">
            <a:avLst/>
          </a:prstGeom>
        </p:spPr>
      </p:pic>
      <p:pic>
        <p:nvPicPr>
          <p:cNvPr id="17" name="Sisu kohatäide 16">
            <a:extLst>
              <a:ext uri="{FF2B5EF4-FFF2-40B4-BE49-F238E27FC236}">
                <a16:creationId xmlns:a16="http://schemas.microsoft.com/office/drawing/2014/main" id="{5A80DC73-67AD-2BDB-5EDE-E6D9B6786117}"/>
              </a:ext>
            </a:extLst>
          </p:cNvPr>
          <p:cNvPicPr>
            <a:picLocks noGrp="1" noChangeAspect="1"/>
          </p:cNvPicPr>
          <p:nvPr>
            <p:ph sz="half" idx="13"/>
          </p:nvPr>
        </p:nvPicPr>
        <p:blipFill>
          <a:blip r:embed="rId3"/>
          <a:stretch>
            <a:fillRect/>
          </a:stretch>
        </p:blipFill>
        <p:spPr>
          <a:xfrm>
            <a:off x="6589382" y="1132322"/>
            <a:ext cx="5186661" cy="5427504"/>
          </a:xfrm>
          <a:prstGeom prst="rect">
            <a:avLst/>
          </a:prstGeom>
        </p:spPr>
      </p:pic>
    </p:spTree>
    <p:extLst>
      <p:ext uri="{BB962C8B-B14F-4D97-AF65-F5344CB8AC3E}">
        <p14:creationId xmlns:p14="http://schemas.microsoft.com/office/powerpoint/2010/main" val="4238825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trollidega </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N=2</a:t>
            </a:r>
            <a:r>
              <a:rPr lang="en-US" dirty="0"/>
              <a:t>07,</a:t>
            </a:r>
            <a:r>
              <a:rPr lang="et-EE" dirty="0"/>
              <a:t> kes kasutab trolli</a:t>
            </a:r>
          </a:p>
          <a:p>
            <a:endParaRPr lang="et-EE" dirty="0"/>
          </a:p>
        </p:txBody>
      </p:sp>
      <p:pic>
        <p:nvPicPr>
          <p:cNvPr id="9" name="Sisu kohatäide 8">
            <a:extLst>
              <a:ext uri="{FF2B5EF4-FFF2-40B4-BE49-F238E27FC236}">
                <a16:creationId xmlns:a16="http://schemas.microsoft.com/office/drawing/2014/main" id="{D12BF6DE-2A3A-F6E7-B637-E841D537F36D}"/>
              </a:ext>
            </a:extLst>
          </p:cNvPr>
          <p:cNvPicPr>
            <a:picLocks noGrp="1" noChangeAspect="1"/>
          </p:cNvPicPr>
          <p:nvPr>
            <p:ph sz="half" idx="1"/>
          </p:nvPr>
        </p:nvPicPr>
        <p:blipFill>
          <a:blip r:embed="rId2"/>
          <a:stretch>
            <a:fillRect/>
          </a:stretch>
        </p:blipFill>
        <p:spPr>
          <a:xfrm>
            <a:off x="976934" y="1376919"/>
            <a:ext cx="5119066" cy="5136006"/>
          </a:xfrm>
          <a:prstGeom prst="rect">
            <a:avLst/>
          </a:prstGeom>
        </p:spPr>
      </p:pic>
      <p:graphicFrame>
        <p:nvGraphicFramePr>
          <p:cNvPr id="16" name="Chart 2">
            <a:extLst>
              <a:ext uri="{FF2B5EF4-FFF2-40B4-BE49-F238E27FC236}">
                <a16:creationId xmlns:a16="http://schemas.microsoft.com/office/drawing/2014/main" id="{00000000-0008-0000-0A00-000003000000}"/>
              </a:ext>
            </a:extLst>
          </p:cNvPr>
          <p:cNvGraphicFramePr>
            <a:graphicFrameLocks noGrp="1"/>
          </p:cNvGraphicFramePr>
          <p:nvPr>
            <p:ph sz="half" idx="13"/>
            <p:extLst>
              <p:ext uri="{D42A27DB-BD31-4B8C-83A1-F6EECF244321}">
                <p14:modId xmlns:p14="http://schemas.microsoft.com/office/powerpoint/2010/main" val="2992511787"/>
              </p:ext>
            </p:extLst>
          </p:nvPr>
        </p:nvGraphicFramePr>
        <p:xfrm>
          <a:off x="6583915" y="1626600"/>
          <a:ext cx="4859337" cy="4886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055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Rahulolu erinevate sõidukiliikidega  </a:t>
            </a:r>
          </a:p>
        </p:txBody>
      </p:sp>
      <p:sp>
        <p:nvSpPr>
          <p:cNvPr id="4" name="Content Placeholder 3">
            <a:extLst>
              <a:ext uri="{FF2B5EF4-FFF2-40B4-BE49-F238E27FC236}">
                <a16:creationId xmlns:a16="http://schemas.microsoft.com/office/drawing/2014/main" id="{22841ABF-FCA2-412C-908E-D03CABBAD1C3}"/>
              </a:ext>
            </a:extLst>
          </p:cNvPr>
          <p:cNvSpPr>
            <a:spLocks noGrp="1"/>
          </p:cNvSpPr>
          <p:nvPr>
            <p:ph sz="half" idx="1"/>
          </p:nvPr>
        </p:nvSpPr>
        <p:spPr>
          <a:xfrm>
            <a:off x="1124125" y="1499191"/>
            <a:ext cx="5038363" cy="4885901"/>
          </a:xfrm>
        </p:spPr>
        <p:txBody>
          <a:bodyPr/>
          <a:lstStyle/>
          <a:p>
            <a:r>
              <a:rPr lang="et-EE" dirty="0"/>
              <a:t>Sõiduvahendite omavahelises võrdluses paistab ka sel aastal positiivselt  silma tramm, mis kogus enamasti kõige kõrgemad hinnangud. Paljude tegurite osas pole vahed</a:t>
            </a:r>
            <a:r>
              <a:rPr lang="en-US" dirty="0"/>
              <a:t> </a:t>
            </a:r>
            <a:r>
              <a:rPr lang="et-EE" dirty="0"/>
              <a:t>sõidukiliikide vahel </a:t>
            </a:r>
            <a:r>
              <a:rPr lang="en-US" dirty="0" err="1"/>
              <a:t>enam</a:t>
            </a:r>
            <a:r>
              <a:rPr lang="en-US" dirty="0"/>
              <a:t> </a:t>
            </a:r>
            <a:r>
              <a:rPr lang="et-EE" dirty="0"/>
              <a:t>eriti suured. Suurim vahe on selles, et sõitjate hinnangul ei ole trammid sama täis, kui bussid ja trollid.</a:t>
            </a:r>
          </a:p>
          <a:p>
            <a:r>
              <a:rPr lang="et-EE" dirty="0"/>
              <a:t>Troll ja buss pälvisid muidu üsna sarnaseid hinnanguid, kuid trollide puhul paistab sarnaselt eelmisele aastale silma väike mahajäämus sõiduki mugavuse osas.</a:t>
            </a:r>
          </a:p>
        </p:txBody>
      </p:sp>
      <p:sp>
        <p:nvSpPr>
          <p:cNvPr id="6" name="Subtitle 3">
            <a:extLst>
              <a:ext uri="{FF2B5EF4-FFF2-40B4-BE49-F238E27FC236}">
                <a16:creationId xmlns:a16="http://schemas.microsoft.com/office/drawing/2014/main" id="{9F2250A7-F48B-407F-BF08-32F6ED00E0B5}"/>
              </a:ext>
            </a:extLst>
          </p:cNvPr>
          <p:cNvSpPr>
            <a:spLocks noGrp="1"/>
          </p:cNvSpPr>
          <p:nvPr>
            <p:ph type="subTitle" idx="14"/>
          </p:nvPr>
        </p:nvSpPr>
        <p:spPr>
          <a:xfrm>
            <a:off x="1301750" y="941388"/>
            <a:ext cx="10052050" cy="434975"/>
          </a:xfrm>
        </p:spPr>
        <p:txBody>
          <a:bodyPr/>
          <a:lstStyle/>
          <a:p>
            <a:r>
              <a:rPr lang="et-EE" dirty="0"/>
              <a:t>N=vastava liigi kasutajad </a:t>
            </a:r>
          </a:p>
          <a:p>
            <a:endParaRPr lang="et-EE" dirty="0"/>
          </a:p>
        </p:txBody>
      </p:sp>
      <p:pic>
        <p:nvPicPr>
          <p:cNvPr id="5" name="Pilt 4">
            <a:extLst>
              <a:ext uri="{FF2B5EF4-FFF2-40B4-BE49-F238E27FC236}">
                <a16:creationId xmlns:a16="http://schemas.microsoft.com/office/drawing/2014/main" id="{98D09A98-117E-9AEC-07D8-2886D89ED652}"/>
              </a:ext>
            </a:extLst>
          </p:cNvPr>
          <p:cNvPicPr>
            <a:picLocks noChangeAspect="1"/>
          </p:cNvPicPr>
          <p:nvPr/>
        </p:nvPicPr>
        <p:blipFill>
          <a:blip r:embed="rId2"/>
          <a:stretch>
            <a:fillRect/>
          </a:stretch>
        </p:blipFill>
        <p:spPr>
          <a:xfrm>
            <a:off x="6327775" y="941388"/>
            <a:ext cx="5448300" cy="5716524"/>
          </a:xfrm>
          <a:prstGeom prst="rect">
            <a:avLst/>
          </a:prstGeom>
        </p:spPr>
      </p:pic>
    </p:spTree>
    <p:extLst>
      <p:ext uri="{BB962C8B-B14F-4D97-AF65-F5344CB8AC3E}">
        <p14:creationId xmlns:p14="http://schemas.microsoft.com/office/powerpoint/2010/main" val="1408305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0DB7-446A-4AAB-B7AB-5947C714FF9A}"/>
              </a:ext>
            </a:extLst>
          </p:cNvPr>
          <p:cNvSpPr>
            <a:spLocks noGrp="1"/>
          </p:cNvSpPr>
          <p:nvPr>
            <p:ph type="title"/>
          </p:nvPr>
        </p:nvSpPr>
        <p:spPr/>
        <p:txBody>
          <a:bodyPr/>
          <a:lstStyle/>
          <a:p>
            <a:r>
              <a:rPr lang="et-EE" dirty="0"/>
              <a:t>Puhtus ja heakord ühissõidukites</a:t>
            </a:r>
            <a:r>
              <a:rPr lang="en-US" dirty="0"/>
              <a:t>, </a:t>
            </a:r>
            <a:endParaRPr lang="et-EE" dirty="0"/>
          </a:p>
        </p:txBody>
      </p:sp>
      <p:sp>
        <p:nvSpPr>
          <p:cNvPr id="3" name="Content Placeholder 2">
            <a:extLst>
              <a:ext uri="{FF2B5EF4-FFF2-40B4-BE49-F238E27FC236}">
                <a16:creationId xmlns:a16="http://schemas.microsoft.com/office/drawing/2014/main" id="{2CB96774-367A-4225-BD1F-85689A7EAF79}"/>
              </a:ext>
            </a:extLst>
          </p:cNvPr>
          <p:cNvSpPr>
            <a:spLocks noGrp="1"/>
          </p:cNvSpPr>
          <p:nvPr>
            <p:ph sz="half" idx="1"/>
          </p:nvPr>
        </p:nvSpPr>
        <p:spPr>
          <a:xfrm>
            <a:off x="1302487" y="1499191"/>
            <a:ext cx="9918887" cy="4885901"/>
          </a:xfrm>
        </p:spPr>
        <p:txBody>
          <a:bodyPr/>
          <a:lstStyle/>
          <a:p>
            <a:r>
              <a:rPr lang="et-EE" dirty="0"/>
              <a:t>Järgneval slaidil (slaid 3</a:t>
            </a:r>
            <a:r>
              <a:rPr lang="en-US" dirty="0"/>
              <a:t>7</a:t>
            </a:r>
            <a:r>
              <a:rPr lang="et-EE" dirty="0"/>
              <a:t>) vaatame hinnanguid sõidukite puhtusele sõidukiliikide lõikes.</a:t>
            </a:r>
          </a:p>
          <a:p>
            <a:r>
              <a:rPr lang="et-EE" dirty="0"/>
              <a:t>Selgub, et seekord pälvis parima hinnangu puhtuse osas buss, millega on rahul 88%, seejärel tramm, mille puhtusega on rahul 80%. Trollide puhul on rahul 63% vastanutest ning 22% ei oska vastata. Seega on toimunud muutus võrreldes varasemate aastatega, mil pingereas esimene oli alati tramm.</a:t>
            </a:r>
          </a:p>
          <a:p>
            <a:r>
              <a:rPr lang="et-EE" dirty="0"/>
              <a:t>Skaala keskmised hinnangud näitavad, et võrreldes eelmise uuringuga on ka seekord nii bussi kui trolli puhul tulemus paranenud, trammil on see jäänud samale tasemele. Trammi tulemust võib osalt mõjutada hiljutine negatiivne artikkel Delfis trammides sõitvate asotsiaalide kohta.</a:t>
            </a:r>
          </a:p>
        </p:txBody>
      </p:sp>
    </p:spTree>
    <p:extLst>
      <p:ext uri="{BB962C8B-B14F-4D97-AF65-F5344CB8AC3E}">
        <p14:creationId xmlns:p14="http://schemas.microsoft.com/office/powerpoint/2010/main" val="3785353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2D4E-1D26-48EF-8DFF-C4F40BA0B763}"/>
              </a:ext>
            </a:extLst>
          </p:cNvPr>
          <p:cNvSpPr>
            <a:spLocks noGrp="1"/>
          </p:cNvSpPr>
          <p:nvPr>
            <p:ph type="title"/>
          </p:nvPr>
        </p:nvSpPr>
        <p:spPr/>
        <p:txBody>
          <a:bodyPr/>
          <a:lstStyle/>
          <a:p>
            <a:r>
              <a:rPr lang="et-EE" dirty="0"/>
              <a:t>Puhtus ja heakord ühissõidukites </a:t>
            </a:r>
          </a:p>
        </p:txBody>
      </p:sp>
      <p:sp>
        <p:nvSpPr>
          <p:cNvPr id="5" name="Subtitle 4">
            <a:extLst>
              <a:ext uri="{FF2B5EF4-FFF2-40B4-BE49-F238E27FC236}">
                <a16:creationId xmlns:a16="http://schemas.microsoft.com/office/drawing/2014/main" id="{7FBDF873-57DB-433A-A962-94FEADACD2DB}"/>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12" name="Sisu kohatäide 11">
            <a:extLst>
              <a:ext uri="{FF2B5EF4-FFF2-40B4-BE49-F238E27FC236}">
                <a16:creationId xmlns:a16="http://schemas.microsoft.com/office/drawing/2014/main" id="{BC35C11E-E2C2-27D4-EF25-345EF4A22B2B}"/>
              </a:ext>
            </a:extLst>
          </p:cNvPr>
          <p:cNvPicPr>
            <a:picLocks noGrp="1" noChangeAspect="1"/>
          </p:cNvPicPr>
          <p:nvPr>
            <p:ph sz="half" idx="1"/>
          </p:nvPr>
        </p:nvPicPr>
        <p:blipFill>
          <a:blip r:embed="rId2"/>
          <a:stretch>
            <a:fillRect/>
          </a:stretch>
        </p:blipFill>
        <p:spPr>
          <a:xfrm>
            <a:off x="1027418" y="1977887"/>
            <a:ext cx="5168605" cy="3645609"/>
          </a:xfrm>
          <a:prstGeom prst="rect">
            <a:avLst/>
          </a:prstGeom>
        </p:spPr>
      </p:pic>
      <p:pic>
        <p:nvPicPr>
          <p:cNvPr id="17" name="Sisu kohatäide 16">
            <a:extLst>
              <a:ext uri="{FF2B5EF4-FFF2-40B4-BE49-F238E27FC236}">
                <a16:creationId xmlns:a16="http://schemas.microsoft.com/office/drawing/2014/main" id="{8CE17628-BDBA-530F-F491-9D6E1C9BC761}"/>
              </a:ext>
            </a:extLst>
          </p:cNvPr>
          <p:cNvPicPr>
            <a:picLocks noGrp="1" noChangeAspect="1"/>
          </p:cNvPicPr>
          <p:nvPr>
            <p:ph sz="half" idx="13"/>
          </p:nvPr>
        </p:nvPicPr>
        <p:blipFill>
          <a:blip r:embed="rId3"/>
          <a:stretch>
            <a:fillRect/>
          </a:stretch>
        </p:blipFill>
        <p:spPr>
          <a:xfrm>
            <a:off x="6507067" y="1933892"/>
            <a:ext cx="4834128" cy="4015740"/>
          </a:xfrm>
          <a:prstGeom prst="rect">
            <a:avLst/>
          </a:prstGeom>
        </p:spPr>
      </p:pic>
    </p:spTree>
    <p:extLst>
      <p:ext uri="{BB962C8B-B14F-4D97-AF65-F5344CB8AC3E}">
        <p14:creationId xmlns:p14="http://schemas.microsoft.com/office/powerpoint/2010/main" val="2897116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a:xfrm>
            <a:off x="1302488" y="231006"/>
            <a:ext cx="10051312" cy="651499"/>
          </a:xfrm>
        </p:spPr>
        <p:txBody>
          <a:bodyPr/>
          <a:lstStyle/>
          <a:p>
            <a:r>
              <a:rPr lang="et-EE" dirty="0"/>
              <a:t>Murekohad sõidukite puhtuse osas</a:t>
            </a:r>
          </a:p>
        </p:txBody>
      </p:sp>
      <p:sp>
        <p:nvSpPr>
          <p:cNvPr id="3" name="Content Placeholder 2">
            <a:extLst>
              <a:ext uri="{FF2B5EF4-FFF2-40B4-BE49-F238E27FC236}">
                <a16:creationId xmlns:a16="http://schemas.microsoft.com/office/drawing/2014/main" id="{07DC60CD-F26F-48B7-8F2D-CAA1A390D49F}"/>
              </a:ext>
            </a:extLst>
          </p:cNvPr>
          <p:cNvSpPr>
            <a:spLocks noGrp="1"/>
          </p:cNvSpPr>
          <p:nvPr>
            <p:ph sz="half" idx="1"/>
          </p:nvPr>
        </p:nvSpPr>
        <p:spPr>
          <a:xfrm>
            <a:off x="1115979" y="1871333"/>
            <a:ext cx="4860000" cy="4755661"/>
          </a:xfrm>
        </p:spPr>
        <p:txBody>
          <a:bodyPr/>
          <a:lstStyle/>
          <a:p>
            <a:r>
              <a:rPr lang="et-EE" dirty="0"/>
              <a:t>Puhtuse osas rahulolematud reisijad põhjendasid oma hinnanguid nii trammi, bussi kui trolli puhul.</a:t>
            </a:r>
          </a:p>
          <a:p>
            <a:r>
              <a:rPr lang="et-EE" dirty="0"/>
              <a:t>Suurimaid puudujääke nähakse ka sel aastal istmete puhtuse osas, järgnevad bussi ja trolli puhul põrandad ja trammi puhul määrdunud riietes kaassõitjad. Ka antud tulemus kinnitab trammi üldise puhtuse hinnangu langemise põhjuseid, sest määrdunud riietes sõitjaid tuuakse esile eelkõige trammide puhul, mis omakorda mõjutab </a:t>
            </a:r>
            <a:r>
              <a:rPr lang="en-US" dirty="0" err="1"/>
              <a:t>ilmselt</a:t>
            </a:r>
            <a:r>
              <a:rPr lang="en-US" dirty="0"/>
              <a:t> </a:t>
            </a:r>
            <a:r>
              <a:rPr lang="et-EE" dirty="0"/>
              <a:t>hinnangut istmete puhtusele.</a:t>
            </a:r>
          </a:p>
          <a:p>
            <a:r>
              <a:rPr lang="et-EE" dirty="0"/>
              <a:t>Võrreldes eelmise uuringuga on seekord vähenenud busside puhul pea kõigi variantide esiletoomine, seega on puhtus paranenud.</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a:xfrm>
            <a:off x="1302488" y="1158953"/>
            <a:ext cx="10051312" cy="435932"/>
          </a:xfrm>
        </p:spPr>
        <p:txBody>
          <a:bodyPr/>
          <a:lstStyle/>
          <a:p>
            <a:r>
              <a:rPr lang="et-EE" dirty="0"/>
              <a:t>N=</a:t>
            </a:r>
            <a:r>
              <a:rPr lang="en-US" dirty="0"/>
              <a:t>30-45</a:t>
            </a:r>
            <a:r>
              <a:rPr lang="et-EE" dirty="0"/>
              <a:t>, kes </a:t>
            </a:r>
            <a:r>
              <a:rPr lang="en-US" dirty="0"/>
              <a:t>pole </a:t>
            </a:r>
            <a:r>
              <a:rPr lang="et-EE" dirty="0"/>
              <a:t>rahul sõiduki puhtusega</a:t>
            </a:r>
          </a:p>
        </p:txBody>
      </p:sp>
      <p:pic>
        <p:nvPicPr>
          <p:cNvPr id="14" name="Sisu kohatäide 13">
            <a:extLst>
              <a:ext uri="{FF2B5EF4-FFF2-40B4-BE49-F238E27FC236}">
                <a16:creationId xmlns:a16="http://schemas.microsoft.com/office/drawing/2014/main" id="{BC99AEE5-84E5-388E-F63A-579966B2A024}"/>
              </a:ext>
            </a:extLst>
          </p:cNvPr>
          <p:cNvPicPr>
            <a:picLocks noGrp="1" noChangeAspect="1"/>
          </p:cNvPicPr>
          <p:nvPr>
            <p:ph sz="half" idx="13"/>
          </p:nvPr>
        </p:nvPicPr>
        <p:blipFill>
          <a:blip r:embed="rId2"/>
          <a:stretch>
            <a:fillRect/>
          </a:stretch>
        </p:blipFill>
        <p:spPr>
          <a:xfrm>
            <a:off x="6575150" y="1594885"/>
            <a:ext cx="4876076" cy="4250490"/>
          </a:xfrm>
          <a:prstGeom prst="rect">
            <a:avLst/>
          </a:prstGeom>
        </p:spPr>
      </p:pic>
    </p:spTree>
    <p:extLst>
      <p:ext uri="{BB962C8B-B14F-4D97-AF65-F5344CB8AC3E}">
        <p14:creationId xmlns:p14="http://schemas.microsoft.com/office/powerpoint/2010/main" val="1109587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514897"/>
            <a:ext cx="10051312" cy="4885901"/>
          </a:xfrm>
        </p:spPr>
        <p:txBody>
          <a:bodyPr/>
          <a:lstStyle/>
          <a:p>
            <a:r>
              <a:rPr lang="et-EE" dirty="0">
                <a:solidFill>
                  <a:schemeClr val="tx1"/>
                </a:solidFill>
              </a:rPr>
              <a:t>Sagedasemad sõitjad andsid oma hinnangud ka sõidukijuhtide sõiduoskusele ja teenindustasemele (slaidid 40-43).</a:t>
            </a:r>
          </a:p>
          <a:p>
            <a:r>
              <a:rPr lang="et-EE" dirty="0">
                <a:solidFill>
                  <a:schemeClr val="tx1"/>
                </a:solidFill>
              </a:rPr>
              <a:t>Ka käesolevas uuringus selgus, et sarnaselt varasemaga ei oska paljud vastajad seisukohta võtta juhtide suhtlemisoskuse, konfliktide lahendamise oskuse, ootamatuste puhul teavitamise ega Eesti keele oskuse kohta. Kõige enam ollakse sõidukijuhtidega rahul trammide puhul, nagu on olnud ka varasematel aastatel.</a:t>
            </a:r>
          </a:p>
          <a:p>
            <a:r>
              <a:rPr lang="et-EE" dirty="0">
                <a:solidFill>
                  <a:schemeClr val="tx1"/>
                </a:solidFill>
              </a:rPr>
              <a:t>Sõitjad on suhteliselt hästi rahul juhtide sõiduoskuse ja käitumisega. </a:t>
            </a:r>
          </a:p>
          <a:p>
            <a:r>
              <a:rPr lang="et-EE" dirty="0">
                <a:solidFill>
                  <a:schemeClr val="tx1"/>
                </a:solidFill>
              </a:rPr>
              <a:t>Kõige enam negatiivseid hinnanguid pälvis sel korral trollijuhtide liikluses teistega arvestamine (9% pole rahul) ja sõitjate teavitamine ootamatute olukordade puhul (6%) ja sõidustiili sujuvus (6%).</a:t>
            </a:r>
          </a:p>
          <a:p>
            <a:r>
              <a:rPr lang="et-EE" dirty="0">
                <a:solidFill>
                  <a:schemeClr val="tx1"/>
                </a:solidFill>
              </a:rPr>
              <a:t>Keskmised hinnangud on jäänud alla 4 palli seekord trollijuhtide teistega arvestamise ja bussijuhtide sõidustiili sujuvuse puhul, seega tuleb ette </a:t>
            </a:r>
            <a:r>
              <a:rPr lang="et-EE" dirty="0" err="1">
                <a:solidFill>
                  <a:schemeClr val="tx1"/>
                </a:solidFill>
              </a:rPr>
              <a:t>äkkpidurdusi</a:t>
            </a:r>
            <a:r>
              <a:rPr lang="et-EE" dirty="0">
                <a:solidFill>
                  <a:schemeClr val="tx1"/>
                </a:solidFill>
              </a:rPr>
              <a:t>.</a:t>
            </a:r>
          </a:p>
          <a:p>
            <a:r>
              <a:rPr lang="et-EE" dirty="0">
                <a:solidFill>
                  <a:schemeClr val="tx1"/>
                </a:solidFill>
              </a:rPr>
              <a:t>Võrreldes eelmise uuringuga on trollide puhul veidi paranenud hinnangud pea kõigile hinnatavatele teguritele.</a:t>
            </a:r>
          </a:p>
          <a:p>
            <a:r>
              <a:rPr lang="et-EE" dirty="0">
                <a:solidFill>
                  <a:schemeClr val="tx1"/>
                </a:solidFill>
              </a:rPr>
              <a:t>Langust näeme hinnangutes trammijuhtide käitumisele liiklussituatsioonis. Muude tegurite osas on hinnangud eelmise aastaga samal tasemel.</a:t>
            </a:r>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Sõidukijuhtide sõiduoskus ja teenindustase</a:t>
            </a:r>
          </a:p>
        </p:txBody>
      </p:sp>
      <p:sp>
        <p:nvSpPr>
          <p:cNvPr id="4" name="Subtitle 3">
            <a:extLst>
              <a:ext uri="{FF2B5EF4-FFF2-40B4-BE49-F238E27FC236}">
                <a16:creationId xmlns:a16="http://schemas.microsoft.com/office/drawing/2014/main" id="{C7B4580F-FE1E-4AC9-AB0F-7635B9D8C1F4}"/>
              </a:ext>
            </a:extLst>
          </p:cNvPr>
          <p:cNvSpPr>
            <a:spLocks noGrp="1"/>
          </p:cNvSpPr>
          <p:nvPr>
            <p:ph type="subTitle" idx="14"/>
          </p:nvPr>
        </p:nvSpPr>
        <p:spPr>
          <a:xfrm>
            <a:off x="1302488" y="940987"/>
            <a:ext cx="10051312" cy="435932"/>
          </a:xfrm>
        </p:spPr>
        <p:txBody>
          <a:bodyPr/>
          <a:lstStyle/>
          <a:p>
            <a:r>
              <a:rPr lang="et-EE" dirty="0"/>
              <a:t>N= kes kasutab sõidukit vähemalt kord nädalas</a:t>
            </a:r>
          </a:p>
        </p:txBody>
      </p:sp>
    </p:spTree>
    <p:extLst>
      <p:ext uri="{BB962C8B-B14F-4D97-AF65-F5344CB8AC3E}">
        <p14:creationId xmlns:p14="http://schemas.microsoft.com/office/powerpoint/2010/main" val="17223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238251"/>
            <a:ext cx="10051312" cy="5146842"/>
          </a:xfrm>
        </p:spPr>
        <p:txBody>
          <a:bodyPr>
            <a:normAutofit/>
          </a:bodyPr>
          <a:lstStyle/>
          <a:p>
            <a:r>
              <a:rPr lang="et-EE" dirty="0"/>
              <a:t>Ühistransporti kasutab kokku 80% tallinlastest, kusjuures põhiliselt sellega liikleb 41%. </a:t>
            </a:r>
            <a:r>
              <a:rPr lang="et-EE" dirty="0">
                <a:solidFill>
                  <a:schemeClr val="accent1"/>
                </a:solidFill>
              </a:rPr>
              <a:t>Võrreldes eelmise uuringuga on</a:t>
            </a:r>
            <a:r>
              <a:rPr lang="en-US" dirty="0">
                <a:solidFill>
                  <a:schemeClr val="accent1"/>
                </a:solidFill>
              </a:rPr>
              <a:t> </a:t>
            </a:r>
            <a:r>
              <a:rPr lang="et-EE" dirty="0">
                <a:solidFill>
                  <a:schemeClr val="accent1"/>
                </a:solidFill>
              </a:rPr>
              <a:t>Tallinnas vähenemas autoga sõitjate osakaal ning oluliselt suurenenud põhiliselt jala käijate oma.</a:t>
            </a:r>
          </a:p>
          <a:p>
            <a:r>
              <a:rPr lang="et-EE" dirty="0">
                <a:solidFill>
                  <a:schemeClr val="accent1"/>
                </a:solidFill>
              </a:rPr>
              <a:t>Kõige sagedasema kasutusega ühistranspordiliik Tallinnas on aastal 2022 jätkuvalt buss</a:t>
            </a:r>
            <a:r>
              <a:rPr lang="et-EE" dirty="0"/>
              <a:t>, järgnevad tramm ja  troll. Võrreldes tulemusi eelmise uuringuga on busside igapäevane kasutamine jäänud samaks, trammi oma suurenenud, kuid trollide oma vähenenud. </a:t>
            </a:r>
          </a:p>
          <a:p>
            <a:r>
              <a:rPr lang="et-EE" dirty="0"/>
              <a:t>Jätkuvalt eelistavad ühistranspordi kasutajad sihtkohta jõudmiseks võimalusel kasutada bussi (</a:t>
            </a:r>
            <a:r>
              <a:rPr lang="et-EE" dirty="0" err="1"/>
              <a:t>eelistajaid</a:t>
            </a:r>
            <a:r>
              <a:rPr lang="et-EE" dirty="0"/>
              <a:t> 66%). Trammi eelistamine on nüüd kerges langustrendis ja trolli oma püsib muutumatuna.</a:t>
            </a:r>
          </a:p>
          <a:p>
            <a:r>
              <a:rPr lang="et-EE" dirty="0">
                <a:solidFill>
                  <a:schemeClr val="accent1"/>
                </a:solidFill>
              </a:rPr>
              <a:t>Tallinna ühistranspordi korraldusega on rahul 89% selle kasutajatest, mis on kõrge tulemus.</a:t>
            </a:r>
            <a:r>
              <a:rPr lang="et-EE" dirty="0"/>
              <a:t> Keskmine rahulolunäitaja on 4,27 (viimati 4,23) seega on tulemus statistiliselt samal tasemel.</a:t>
            </a:r>
          </a:p>
          <a:p>
            <a:r>
              <a:rPr lang="et-EE" dirty="0"/>
              <a:t>Tallinna ühistranspordikasutajatest pooldab elektribusse 69%, uute trammiühenduste rajamist 72% ja </a:t>
            </a:r>
            <a:r>
              <a:rPr lang="et-EE" dirty="0" err="1"/>
              <a:t>biogaasi</a:t>
            </a:r>
            <a:r>
              <a:rPr lang="et-EE" dirty="0"/>
              <a:t> kasutavaid busse kaks kolmandikku. </a:t>
            </a:r>
            <a:r>
              <a:rPr lang="et-EE" dirty="0">
                <a:solidFill>
                  <a:schemeClr val="accent1"/>
                </a:solidFill>
              </a:rPr>
              <a:t>Võrreldes eelmise uuringuga on nüüd paranenud suhtumine </a:t>
            </a:r>
            <a:r>
              <a:rPr lang="et-EE" dirty="0" err="1">
                <a:solidFill>
                  <a:schemeClr val="accent1"/>
                </a:solidFill>
              </a:rPr>
              <a:t>biogaasil</a:t>
            </a:r>
            <a:r>
              <a:rPr lang="et-EE" dirty="0">
                <a:solidFill>
                  <a:schemeClr val="accent1"/>
                </a:solidFill>
              </a:rPr>
              <a:t> sõitvatesse bussidesse ja uute trammiühenduste loomisesse.</a:t>
            </a:r>
          </a:p>
          <a:p>
            <a:r>
              <a:rPr lang="et-EE" dirty="0"/>
              <a:t>Infot ühissõidukite kohta eelistatakse peamiselt saada peatuses olevatelt ekraanidelt 47%, mobiiltelefoni vastavat rakendust eelistab 36%. Peatuses olevatelt trükitud infotahvlitelt soovib infot saada 10%. </a:t>
            </a:r>
            <a:r>
              <a:rPr lang="et-EE" dirty="0">
                <a:solidFill>
                  <a:schemeClr val="accent1"/>
                </a:solidFill>
              </a:rPr>
              <a:t>Võrreldes eelmise uuringuga on aga suurenenud mobiilirakenduse ja vähenenud trükitud infotahvlite eelistamine. </a:t>
            </a:r>
          </a:p>
          <a:p>
            <a:r>
              <a:rPr lang="et-EE" dirty="0"/>
              <a:t>Ühissõidukite liikumise kohta soovib saada infot reaalajas 83%. Võrreldes eelmise uuringuga on suurenenud ootus liiniinfo viimisele </a:t>
            </a:r>
            <a:r>
              <a:rPr lang="et-EE" dirty="0" err="1"/>
              <a:t>telefoniäppi</a:t>
            </a:r>
            <a:r>
              <a:rPr lang="et-EE" dirty="0"/>
              <a:t>.</a:t>
            </a:r>
          </a:p>
          <a:p>
            <a:r>
              <a:rPr lang="et-EE" dirty="0"/>
              <a:t>Vastajate arvates on Tallinna ühistransport võrreldes teiste riikidega kas parem või siis samal tasemel. Toodi välja mitmeid riike, millele vastajate võrdlus tugineb. Antud tulemus tugineb iga riigi puhul </a:t>
            </a:r>
            <a:r>
              <a:rPr lang="en-US" dirty="0" err="1"/>
              <a:t>siiski</a:t>
            </a:r>
            <a:r>
              <a:rPr lang="en-US" dirty="0"/>
              <a:t> </a:t>
            </a:r>
            <a:r>
              <a:rPr lang="et-EE" dirty="0"/>
              <a:t>erineval hulgal sõidukogemusel, täpsema võrdluspildi saamiseks tuleks võrrelda eri riikides läbiviidud (ühtsel metoodikal) transpordiuuringuid.</a:t>
            </a:r>
          </a:p>
          <a:p>
            <a:pPr marL="0" indent="0">
              <a:buNone/>
            </a:pPr>
            <a:endParaRPr lang="et-EE" dirty="0"/>
          </a:p>
          <a:p>
            <a:endParaRPr lang="et-EE" dirty="0"/>
          </a:p>
          <a:p>
            <a:pPr marL="0" indent="0">
              <a:buNone/>
            </a:pPr>
            <a:endParaRPr lang="et-EE" dirty="0"/>
          </a:p>
          <a:p>
            <a:endParaRPr lang="et-EE" dirty="0"/>
          </a:p>
          <a:p>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Lühikokkuvõte</a:t>
            </a:r>
          </a:p>
        </p:txBody>
      </p:sp>
    </p:spTree>
    <p:extLst>
      <p:ext uri="{BB962C8B-B14F-4D97-AF65-F5344CB8AC3E}">
        <p14:creationId xmlns:p14="http://schemas.microsoft.com/office/powerpoint/2010/main" val="654767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Sõidukijuhtide sõiduoskus ja teenindustase</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t-EE" dirty="0"/>
              <a:t>N=kes kasutab sõidukit vähemalt kord nädalas				</a:t>
            </a:r>
          </a:p>
        </p:txBody>
      </p:sp>
      <p:pic>
        <p:nvPicPr>
          <p:cNvPr id="4" name="Pilt 3">
            <a:extLst>
              <a:ext uri="{FF2B5EF4-FFF2-40B4-BE49-F238E27FC236}">
                <a16:creationId xmlns:a16="http://schemas.microsoft.com/office/drawing/2014/main" id="{3CD3859C-AD3B-68F2-961D-4BC6C3B38C64}"/>
              </a:ext>
            </a:extLst>
          </p:cNvPr>
          <p:cNvPicPr>
            <a:picLocks noChangeAspect="1"/>
          </p:cNvPicPr>
          <p:nvPr/>
        </p:nvPicPr>
        <p:blipFill>
          <a:blip r:embed="rId2"/>
          <a:stretch>
            <a:fillRect/>
          </a:stretch>
        </p:blipFill>
        <p:spPr>
          <a:xfrm>
            <a:off x="649721" y="1301943"/>
            <a:ext cx="5446280" cy="5444375"/>
          </a:xfrm>
          <a:prstGeom prst="rect">
            <a:avLst/>
          </a:prstGeom>
        </p:spPr>
      </p:pic>
      <p:pic>
        <p:nvPicPr>
          <p:cNvPr id="6" name="Pilt 5">
            <a:extLst>
              <a:ext uri="{FF2B5EF4-FFF2-40B4-BE49-F238E27FC236}">
                <a16:creationId xmlns:a16="http://schemas.microsoft.com/office/drawing/2014/main" id="{D6DB77F8-EEA6-BC37-5F3C-C3D32343DC82}"/>
              </a:ext>
            </a:extLst>
          </p:cNvPr>
          <p:cNvPicPr>
            <a:picLocks noChangeAspect="1"/>
          </p:cNvPicPr>
          <p:nvPr/>
        </p:nvPicPr>
        <p:blipFill>
          <a:blip r:embed="rId3"/>
          <a:stretch>
            <a:fillRect/>
          </a:stretch>
        </p:blipFill>
        <p:spPr>
          <a:xfrm>
            <a:off x="5673608" y="1944210"/>
            <a:ext cx="545592" cy="4456588"/>
          </a:xfrm>
          <a:prstGeom prst="rect">
            <a:avLst/>
          </a:prstGeom>
        </p:spPr>
      </p:pic>
      <p:pic>
        <p:nvPicPr>
          <p:cNvPr id="11" name="Pilt 10">
            <a:extLst>
              <a:ext uri="{FF2B5EF4-FFF2-40B4-BE49-F238E27FC236}">
                <a16:creationId xmlns:a16="http://schemas.microsoft.com/office/drawing/2014/main" id="{72684185-D121-6098-E0E6-3ADE38D0FAE0}"/>
              </a:ext>
            </a:extLst>
          </p:cNvPr>
          <p:cNvPicPr>
            <a:picLocks noChangeAspect="1"/>
          </p:cNvPicPr>
          <p:nvPr/>
        </p:nvPicPr>
        <p:blipFill>
          <a:blip r:embed="rId4"/>
          <a:stretch>
            <a:fillRect/>
          </a:stretch>
        </p:blipFill>
        <p:spPr>
          <a:xfrm>
            <a:off x="6219200" y="1236734"/>
            <a:ext cx="5863309" cy="5574792"/>
          </a:xfrm>
          <a:prstGeom prst="rect">
            <a:avLst/>
          </a:prstGeom>
        </p:spPr>
      </p:pic>
      <p:pic>
        <p:nvPicPr>
          <p:cNvPr id="12" name="Pilt 11">
            <a:extLst>
              <a:ext uri="{FF2B5EF4-FFF2-40B4-BE49-F238E27FC236}">
                <a16:creationId xmlns:a16="http://schemas.microsoft.com/office/drawing/2014/main" id="{07E42E2B-CE91-F370-5066-2DAF8FFCC13F}"/>
              </a:ext>
            </a:extLst>
          </p:cNvPr>
          <p:cNvPicPr>
            <a:picLocks noChangeAspect="1"/>
          </p:cNvPicPr>
          <p:nvPr/>
        </p:nvPicPr>
        <p:blipFill>
          <a:blip r:embed="rId5"/>
          <a:stretch>
            <a:fillRect/>
          </a:stretch>
        </p:blipFill>
        <p:spPr>
          <a:xfrm>
            <a:off x="11584613" y="1391420"/>
            <a:ext cx="469392" cy="5265420"/>
          </a:xfrm>
          <a:prstGeom prst="rect">
            <a:avLst/>
          </a:prstGeom>
        </p:spPr>
      </p:pic>
    </p:spTree>
    <p:extLst>
      <p:ext uri="{BB962C8B-B14F-4D97-AF65-F5344CB8AC3E}">
        <p14:creationId xmlns:p14="http://schemas.microsoft.com/office/powerpoint/2010/main" val="1988757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Sõidukijuhtide sõiduoskus ja teenindustase</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n-US" dirty="0"/>
              <a:t>Buss- </a:t>
            </a:r>
            <a:r>
              <a:rPr lang="en-US" dirty="0" err="1"/>
              <a:t>võrdlus</a:t>
            </a:r>
            <a:r>
              <a:rPr lang="et-EE" dirty="0"/>
              <a:t>							Tr</a:t>
            </a:r>
            <a:r>
              <a:rPr lang="en-US" dirty="0" err="1"/>
              <a:t>amm</a:t>
            </a:r>
            <a:r>
              <a:rPr lang="en-US" dirty="0"/>
              <a:t> - </a:t>
            </a:r>
            <a:r>
              <a:rPr lang="en-US" dirty="0" err="1"/>
              <a:t>võrdlus</a:t>
            </a:r>
            <a:endParaRPr lang="et-EE" dirty="0"/>
          </a:p>
        </p:txBody>
      </p:sp>
      <p:pic>
        <p:nvPicPr>
          <p:cNvPr id="3" name="Sisu kohatäide 13">
            <a:extLst>
              <a:ext uri="{FF2B5EF4-FFF2-40B4-BE49-F238E27FC236}">
                <a16:creationId xmlns:a16="http://schemas.microsoft.com/office/drawing/2014/main" id="{AEAE9DDF-BB8C-6748-9335-B5B5FB5626CA}"/>
              </a:ext>
            </a:extLst>
          </p:cNvPr>
          <p:cNvPicPr>
            <a:picLocks noChangeAspect="1"/>
          </p:cNvPicPr>
          <p:nvPr/>
        </p:nvPicPr>
        <p:blipFill>
          <a:blip r:embed="rId2"/>
          <a:stretch>
            <a:fillRect/>
          </a:stretch>
        </p:blipFill>
        <p:spPr>
          <a:xfrm>
            <a:off x="925773" y="1553114"/>
            <a:ext cx="4453012" cy="4886325"/>
          </a:xfrm>
          <a:prstGeom prst="rect">
            <a:avLst/>
          </a:prstGeom>
        </p:spPr>
      </p:pic>
      <p:pic>
        <p:nvPicPr>
          <p:cNvPr id="9" name="Pilt 8">
            <a:extLst>
              <a:ext uri="{FF2B5EF4-FFF2-40B4-BE49-F238E27FC236}">
                <a16:creationId xmlns:a16="http://schemas.microsoft.com/office/drawing/2014/main" id="{A351C541-4E09-74C7-B38A-7AD2337508B7}"/>
              </a:ext>
            </a:extLst>
          </p:cNvPr>
          <p:cNvPicPr>
            <a:picLocks noChangeAspect="1"/>
          </p:cNvPicPr>
          <p:nvPr/>
        </p:nvPicPr>
        <p:blipFill>
          <a:blip r:embed="rId3"/>
          <a:stretch>
            <a:fillRect/>
          </a:stretch>
        </p:blipFill>
        <p:spPr>
          <a:xfrm>
            <a:off x="6212734" y="1742676"/>
            <a:ext cx="4866132" cy="4591012"/>
          </a:xfrm>
          <a:prstGeom prst="rect">
            <a:avLst/>
          </a:prstGeom>
        </p:spPr>
      </p:pic>
    </p:spTree>
    <p:extLst>
      <p:ext uri="{BB962C8B-B14F-4D97-AF65-F5344CB8AC3E}">
        <p14:creationId xmlns:p14="http://schemas.microsoft.com/office/powerpoint/2010/main" val="3837580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45A0-68A8-4D3C-9EAD-7E6B2F8F6F65}"/>
              </a:ext>
            </a:extLst>
          </p:cNvPr>
          <p:cNvSpPr>
            <a:spLocks noGrp="1"/>
          </p:cNvSpPr>
          <p:nvPr>
            <p:ph type="title"/>
          </p:nvPr>
        </p:nvSpPr>
        <p:spPr/>
        <p:txBody>
          <a:bodyPr/>
          <a:lstStyle/>
          <a:p>
            <a:r>
              <a:rPr lang="et-EE" dirty="0"/>
              <a:t>Sõidukijuhtide sõiduoskus ja teenindustase</a:t>
            </a:r>
          </a:p>
        </p:txBody>
      </p:sp>
      <p:sp>
        <p:nvSpPr>
          <p:cNvPr id="5" name="Subtitle 4">
            <a:extLst>
              <a:ext uri="{FF2B5EF4-FFF2-40B4-BE49-F238E27FC236}">
                <a16:creationId xmlns:a16="http://schemas.microsoft.com/office/drawing/2014/main" id="{A5498D58-53FA-4E0D-A7C9-C218AF83BDAC}"/>
              </a:ext>
            </a:extLst>
          </p:cNvPr>
          <p:cNvSpPr>
            <a:spLocks noGrp="1"/>
          </p:cNvSpPr>
          <p:nvPr>
            <p:ph type="subTitle" idx="14"/>
          </p:nvPr>
        </p:nvSpPr>
        <p:spPr/>
        <p:txBody>
          <a:bodyPr/>
          <a:lstStyle/>
          <a:p>
            <a:r>
              <a:rPr lang="et-EE" dirty="0"/>
              <a:t>Troll</a:t>
            </a:r>
            <a:r>
              <a:rPr lang="en-US" dirty="0"/>
              <a:t> - </a:t>
            </a:r>
            <a:r>
              <a:rPr lang="en-US" dirty="0" err="1"/>
              <a:t>võrdlus</a:t>
            </a:r>
            <a:endParaRPr lang="et-EE" dirty="0"/>
          </a:p>
        </p:txBody>
      </p:sp>
      <p:pic>
        <p:nvPicPr>
          <p:cNvPr id="17" name="Sisu kohatäide 16">
            <a:extLst>
              <a:ext uri="{FF2B5EF4-FFF2-40B4-BE49-F238E27FC236}">
                <a16:creationId xmlns:a16="http://schemas.microsoft.com/office/drawing/2014/main" id="{4037746F-F159-34B0-A543-B26C8AE23BD6}"/>
              </a:ext>
            </a:extLst>
          </p:cNvPr>
          <p:cNvPicPr>
            <a:picLocks noGrp="1" noChangeAspect="1"/>
          </p:cNvPicPr>
          <p:nvPr>
            <p:ph sz="half" idx="13"/>
          </p:nvPr>
        </p:nvPicPr>
        <p:blipFill>
          <a:blip r:embed="rId2"/>
          <a:stretch>
            <a:fillRect/>
          </a:stretch>
        </p:blipFill>
        <p:spPr>
          <a:xfrm>
            <a:off x="1054121" y="1809492"/>
            <a:ext cx="4698492" cy="4461496"/>
          </a:xfrm>
          <a:prstGeom prst="rect">
            <a:avLst/>
          </a:prstGeom>
        </p:spPr>
      </p:pic>
    </p:spTree>
    <p:extLst>
      <p:ext uri="{BB962C8B-B14F-4D97-AF65-F5344CB8AC3E}">
        <p14:creationId xmlns:p14="http://schemas.microsoft.com/office/powerpoint/2010/main" val="3259828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947B-6B69-4EEC-9D0C-787C1AB5B53A}"/>
              </a:ext>
            </a:extLst>
          </p:cNvPr>
          <p:cNvSpPr>
            <a:spLocks noGrp="1"/>
          </p:cNvSpPr>
          <p:nvPr>
            <p:ph type="title"/>
          </p:nvPr>
        </p:nvSpPr>
        <p:spPr/>
        <p:txBody>
          <a:bodyPr/>
          <a:lstStyle/>
          <a:p>
            <a:r>
              <a:rPr lang="et-EE" dirty="0"/>
              <a:t>Sõidukiliikide võrdlus juhtide teenindustaseme osas</a:t>
            </a:r>
          </a:p>
        </p:txBody>
      </p:sp>
      <p:sp>
        <p:nvSpPr>
          <p:cNvPr id="3" name="Content Placeholder 2">
            <a:extLst>
              <a:ext uri="{FF2B5EF4-FFF2-40B4-BE49-F238E27FC236}">
                <a16:creationId xmlns:a16="http://schemas.microsoft.com/office/drawing/2014/main" id="{6E94835F-2B71-4D46-B07C-2AFE8209DE39}"/>
              </a:ext>
            </a:extLst>
          </p:cNvPr>
          <p:cNvSpPr>
            <a:spLocks noGrp="1"/>
          </p:cNvSpPr>
          <p:nvPr>
            <p:ph sz="half" idx="1"/>
          </p:nvPr>
        </p:nvSpPr>
        <p:spPr/>
        <p:txBody>
          <a:bodyPr/>
          <a:lstStyle/>
          <a:p>
            <a:r>
              <a:rPr lang="et-EE" dirty="0"/>
              <a:t>Sõidukiliikide omavahelises võrdluses näeme sama tendentsi, mis uuringutes varem – trammid on pälvinud siin enamasti teistest veidi kõrgemad hinnangud. </a:t>
            </a:r>
          </a:p>
          <a:p>
            <a:r>
              <a:rPr lang="et-EE" dirty="0"/>
              <a:t>Sel aastal ei ole aga vahe trolli ja bussiga märkimisväärne, mitmed hinnangud on võrdsustunud. Vaid sõidustiil on trammidel oluliselt sujuvam, mis on ka loogiline tulemus.</a:t>
            </a:r>
          </a:p>
        </p:txBody>
      </p:sp>
      <p:sp>
        <p:nvSpPr>
          <p:cNvPr id="5" name="Subtitle 4">
            <a:extLst>
              <a:ext uri="{FF2B5EF4-FFF2-40B4-BE49-F238E27FC236}">
                <a16:creationId xmlns:a16="http://schemas.microsoft.com/office/drawing/2014/main" id="{6697E3C0-32C0-43F6-BA39-5A38383BE96B}"/>
              </a:ext>
            </a:extLst>
          </p:cNvPr>
          <p:cNvSpPr>
            <a:spLocks noGrp="1"/>
          </p:cNvSpPr>
          <p:nvPr>
            <p:ph type="subTitle" idx="14"/>
          </p:nvPr>
        </p:nvSpPr>
        <p:spPr/>
        <p:txBody>
          <a:bodyPr/>
          <a:lstStyle/>
          <a:p>
            <a:r>
              <a:rPr lang="et-EE" dirty="0"/>
              <a:t>N= kes kasutab sõidukit vähemalt kord nädalas</a:t>
            </a:r>
          </a:p>
        </p:txBody>
      </p:sp>
      <p:pic>
        <p:nvPicPr>
          <p:cNvPr id="12" name="Sisu kohatäide 11">
            <a:extLst>
              <a:ext uri="{FF2B5EF4-FFF2-40B4-BE49-F238E27FC236}">
                <a16:creationId xmlns:a16="http://schemas.microsoft.com/office/drawing/2014/main" id="{FA6AE87E-0628-2681-455F-CD66DBE23DB3}"/>
              </a:ext>
            </a:extLst>
          </p:cNvPr>
          <p:cNvPicPr>
            <a:picLocks noGrp="1" noChangeAspect="1"/>
          </p:cNvPicPr>
          <p:nvPr>
            <p:ph sz="half" idx="13"/>
          </p:nvPr>
        </p:nvPicPr>
        <p:blipFill>
          <a:blip r:embed="rId2"/>
          <a:stretch>
            <a:fillRect/>
          </a:stretch>
        </p:blipFill>
        <p:spPr>
          <a:xfrm>
            <a:off x="6532715" y="1627464"/>
            <a:ext cx="4754378" cy="4601060"/>
          </a:xfrm>
          <a:prstGeom prst="rect">
            <a:avLst/>
          </a:prstGeom>
        </p:spPr>
      </p:pic>
    </p:spTree>
    <p:extLst>
      <p:ext uri="{BB962C8B-B14F-4D97-AF65-F5344CB8AC3E}">
        <p14:creationId xmlns:p14="http://schemas.microsoft.com/office/powerpoint/2010/main" val="1981462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TLT poolt edastatava info piisavus, lisainfo vajadus</a:t>
            </a:r>
          </a:p>
        </p:txBody>
      </p:sp>
      <p:sp>
        <p:nvSpPr>
          <p:cNvPr id="7" name="Content Placeholder 6">
            <a:extLst>
              <a:ext uri="{FF2B5EF4-FFF2-40B4-BE49-F238E27FC236}">
                <a16:creationId xmlns:a16="http://schemas.microsoft.com/office/drawing/2014/main" id="{E2725E45-293B-4C7D-99B8-6552D0E95A53}"/>
              </a:ext>
            </a:extLst>
          </p:cNvPr>
          <p:cNvSpPr>
            <a:spLocks noGrp="1"/>
          </p:cNvSpPr>
          <p:nvPr>
            <p:ph sz="half" idx="1"/>
          </p:nvPr>
        </p:nvSpPr>
        <p:spPr/>
        <p:txBody>
          <a:bodyPr>
            <a:normAutofit fontScale="92500" lnSpcReduction="10000"/>
          </a:bodyPr>
          <a:lstStyle/>
          <a:p>
            <a:r>
              <a:rPr lang="et-EE" dirty="0"/>
              <a:t>Küsimus: Kas info, mida edastab Tallinna Linnatranspordi AS oma teenuste kohta, on Teie arvates piisav?</a:t>
            </a:r>
          </a:p>
          <a:p>
            <a:r>
              <a:rPr lang="en-US" dirty="0"/>
              <a:t>73</a:t>
            </a:r>
            <a:r>
              <a:rPr lang="et-EE" dirty="0"/>
              <a:t>% arvates on </a:t>
            </a:r>
            <a:r>
              <a:rPr lang="en-US" dirty="0" err="1"/>
              <a:t>infot</a:t>
            </a:r>
            <a:r>
              <a:rPr lang="et-EE" dirty="0"/>
              <a:t> piisavalt ning </a:t>
            </a:r>
            <a:r>
              <a:rPr lang="en-US" dirty="0"/>
              <a:t>6</a:t>
            </a:r>
            <a:r>
              <a:rPr lang="et-EE" dirty="0"/>
              <a:t>% arvates vähevõitu. 2</a:t>
            </a:r>
            <a:r>
              <a:rPr lang="en-US" dirty="0"/>
              <a:t>1</a:t>
            </a:r>
            <a:r>
              <a:rPr lang="et-EE" dirty="0"/>
              <a:t>% ei oska vastata.</a:t>
            </a:r>
          </a:p>
          <a:p>
            <a:r>
              <a:rPr lang="et-EE" dirty="0"/>
              <a:t>Võrreldes eelmise aastaga on rahulolu s</a:t>
            </a:r>
            <a:r>
              <a:rPr lang="en-US" dirty="0" err="1"/>
              <a:t>uurenenud</a:t>
            </a:r>
            <a:r>
              <a:rPr lang="et-EE" dirty="0"/>
              <a:t>. </a:t>
            </a:r>
          </a:p>
          <a:p>
            <a:r>
              <a:rPr lang="et-EE" dirty="0"/>
              <a:t>Küsimus: </a:t>
            </a:r>
            <a:r>
              <a:rPr lang="et-EE" b="1" dirty="0"/>
              <a:t>Millisest infost on puudus?</a:t>
            </a:r>
          </a:p>
          <a:p>
            <a:r>
              <a:rPr lang="et-EE" dirty="0"/>
              <a:t>Kõige sagedamini toodi välja vajadust parema info järele muudatuste korral – näiteks teeremondi või halva ilma puhul (5 korral). Sooviti, et peatuses oleks info muudatustest olemas, mitte ei peaks seda ise otsima. Lisaks on puudus sõidukite liikumise reaalaja</a:t>
            </a:r>
            <a:r>
              <a:rPr lang="en-US" dirty="0" err="1"/>
              <a:t>infost</a:t>
            </a:r>
            <a:r>
              <a:rPr lang="en-US" dirty="0"/>
              <a:t>.</a:t>
            </a:r>
            <a:endParaRPr lang="et-EE" dirty="0"/>
          </a:p>
          <a:p>
            <a:r>
              <a:rPr lang="et-EE" i="1" dirty="0"/>
              <a:t>Sõiduplaanid muutuvad. Info, mis on väljas erineb sellest mis internetis.</a:t>
            </a:r>
          </a:p>
          <a:p>
            <a:r>
              <a:rPr lang="et-EE" i="1" dirty="0"/>
              <a:t>Puudub info osalise töövõimega reisijate õigustest</a:t>
            </a:r>
          </a:p>
          <a:p>
            <a:r>
              <a:rPr lang="et-EE" i="1" dirty="0"/>
              <a:t>Kui liin ei liigu, siis selle kohta peatuses midagi ei ole</a:t>
            </a:r>
          </a:p>
          <a:p>
            <a:r>
              <a:rPr lang="et-EE" i="1" dirty="0"/>
              <a:t>Bussiliinide peatuste nimetused aegajalt segadusse ajavad, näiteks Balti Jaamal on 6 erinevat peatust, mis sõiduplaani loomisel lapsele ei ole arusaadavad. </a:t>
            </a:r>
            <a:r>
              <a:rPr lang="en-US" i="1" dirty="0"/>
              <a:t>M</a:t>
            </a:r>
            <a:r>
              <a:rPr lang="et-EE" i="1" dirty="0"/>
              <a:t>illisesse peatusesse vaja minna on</a:t>
            </a:r>
            <a:r>
              <a:rPr lang="en-US" i="1" dirty="0"/>
              <a:t>?</a:t>
            </a:r>
            <a:endParaRPr lang="et-EE" i="1" dirty="0"/>
          </a:p>
          <a:p>
            <a:r>
              <a:rPr lang="en-US" i="1" dirty="0"/>
              <a:t>B</a:t>
            </a:r>
            <a:r>
              <a:rPr lang="et-EE" i="1" dirty="0"/>
              <a:t>ussipeatustes on graafikute nägemine raske,</a:t>
            </a:r>
            <a:r>
              <a:rPr lang="en-US" i="1" dirty="0"/>
              <a:t> </a:t>
            </a:r>
            <a:r>
              <a:rPr lang="et-EE" i="1" dirty="0"/>
              <a:t>kiri väike,</a:t>
            </a:r>
            <a:r>
              <a:rPr lang="en-US" i="1" dirty="0"/>
              <a:t> </a:t>
            </a:r>
            <a:r>
              <a:rPr lang="et-EE" i="1" dirty="0"/>
              <a:t>mõnikord täissoditud.</a:t>
            </a:r>
          </a:p>
          <a:p>
            <a:endParaRPr lang="et-EE" dirty="0"/>
          </a:p>
        </p:txBody>
      </p:sp>
      <p:sp>
        <p:nvSpPr>
          <p:cNvPr id="6" name="Subtitle 3">
            <a:extLst>
              <a:ext uri="{FF2B5EF4-FFF2-40B4-BE49-F238E27FC236}">
                <a16:creationId xmlns:a16="http://schemas.microsoft.com/office/drawing/2014/main" id="{19410193-09FD-4EFA-8C30-0C3C9859A6CF}"/>
              </a:ext>
            </a:extLst>
          </p:cNvPr>
          <p:cNvSpPr>
            <a:spLocks noGrp="1"/>
          </p:cNvSpPr>
          <p:nvPr>
            <p:ph type="subTitle" idx="14"/>
          </p:nvPr>
        </p:nvSpPr>
        <p:spPr>
          <a:xfrm>
            <a:off x="1301750" y="941388"/>
            <a:ext cx="10052050" cy="434975"/>
          </a:xfrm>
        </p:spPr>
        <p:txBody>
          <a:bodyPr/>
          <a:lstStyle/>
          <a:p>
            <a:r>
              <a:rPr lang="et-EE" dirty="0"/>
              <a:t>N=</a:t>
            </a:r>
            <a:r>
              <a:rPr lang="en-US" dirty="0"/>
              <a:t>407</a:t>
            </a:r>
            <a:r>
              <a:rPr lang="et-EE" dirty="0"/>
              <a:t>, kes kasutab ühistransporti</a:t>
            </a:r>
          </a:p>
          <a:p>
            <a:endParaRPr lang="et-EE" dirty="0"/>
          </a:p>
        </p:txBody>
      </p:sp>
      <p:pic>
        <p:nvPicPr>
          <p:cNvPr id="11" name="Sisu kohatäide 10">
            <a:extLst>
              <a:ext uri="{FF2B5EF4-FFF2-40B4-BE49-F238E27FC236}">
                <a16:creationId xmlns:a16="http://schemas.microsoft.com/office/drawing/2014/main" id="{459589F2-7688-FF59-DB36-52A3BA87C59E}"/>
              </a:ext>
            </a:extLst>
          </p:cNvPr>
          <p:cNvPicPr>
            <a:picLocks noGrp="1" noChangeAspect="1"/>
          </p:cNvPicPr>
          <p:nvPr>
            <p:ph sz="half" idx="13"/>
          </p:nvPr>
        </p:nvPicPr>
        <p:blipFill>
          <a:blip r:embed="rId2"/>
          <a:stretch>
            <a:fillRect/>
          </a:stretch>
        </p:blipFill>
        <p:spPr>
          <a:xfrm>
            <a:off x="6472204" y="935960"/>
            <a:ext cx="4860000" cy="5448965"/>
          </a:xfrm>
          <a:prstGeom prst="rect">
            <a:avLst/>
          </a:prstGeom>
        </p:spPr>
      </p:pic>
    </p:spTree>
    <p:extLst>
      <p:ext uri="{BB962C8B-B14F-4D97-AF65-F5344CB8AC3E}">
        <p14:creationId xmlns:p14="http://schemas.microsoft.com/office/powerpoint/2010/main" val="3015365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CE36-132E-40D9-9CF5-B9D09E37D8C3}"/>
              </a:ext>
            </a:extLst>
          </p:cNvPr>
          <p:cNvSpPr>
            <a:spLocks noGrp="1"/>
          </p:cNvSpPr>
          <p:nvPr>
            <p:ph type="title"/>
          </p:nvPr>
        </p:nvSpPr>
        <p:spPr/>
        <p:txBody>
          <a:bodyPr/>
          <a:lstStyle/>
          <a:p>
            <a:r>
              <a:rPr lang="et-EE" dirty="0"/>
              <a:t>Sadamasse kulgeva trammiliini toetus</a:t>
            </a:r>
          </a:p>
        </p:txBody>
      </p:sp>
      <p:sp>
        <p:nvSpPr>
          <p:cNvPr id="5" name="Subtitle 4">
            <a:extLst>
              <a:ext uri="{FF2B5EF4-FFF2-40B4-BE49-F238E27FC236}">
                <a16:creationId xmlns:a16="http://schemas.microsoft.com/office/drawing/2014/main" id="{D58DFC97-7D83-44C5-B205-C82C0FBBFDB7}"/>
              </a:ext>
            </a:extLst>
          </p:cNvPr>
          <p:cNvSpPr>
            <a:spLocks noGrp="1"/>
          </p:cNvSpPr>
          <p:nvPr>
            <p:ph type="subTitle" idx="14"/>
          </p:nvPr>
        </p:nvSpPr>
        <p:spPr>
          <a:xfrm>
            <a:off x="1302488" y="940987"/>
            <a:ext cx="10051312" cy="425303"/>
          </a:xfrm>
        </p:spPr>
        <p:txBody>
          <a:bodyPr/>
          <a:lstStyle/>
          <a:p>
            <a:r>
              <a:rPr lang="et-EE" dirty="0"/>
              <a:t>N=</a:t>
            </a:r>
            <a:r>
              <a:rPr lang="en-US" dirty="0"/>
              <a:t>407</a:t>
            </a:r>
            <a:r>
              <a:rPr lang="et-EE" dirty="0"/>
              <a:t>, kes kasutab ühistransporti</a:t>
            </a:r>
          </a:p>
          <a:p>
            <a:endParaRPr lang="et-EE" dirty="0"/>
          </a:p>
        </p:txBody>
      </p:sp>
      <p:sp>
        <p:nvSpPr>
          <p:cNvPr id="6" name="Content Placeholder 2">
            <a:extLst>
              <a:ext uri="{FF2B5EF4-FFF2-40B4-BE49-F238E27FC236}">
                <a16:creationId xmlns:a16="http://schemas.microsoft.com/office/drawing/2014/main" id="{D096025A-3001-4080-BD4A-08A6AFF34300}"/>
              </a:ext>
            </a:extLst>
          </p:cNvPr>
          <p:cNvSpPr txBox="1">
            <a:spLocks/>
          </p:cNvSpPr>
          <p:nvPr/>
        </p:nvSpPr>
        <p:spPr>
          <a:xfrm>
            <a:off x="1302488" y="1499191"/>
            <a:ext cx="4860000" cy="488590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Tx/>
              <a:buBlip>
                <a:blip r:embed="rId2"/>
              </a:buBlip>
              <a:defRPr sz="1400" kern="1200" baseline="0">
                <a:solidFill>
                  <a:schemeClr val="tx2"/>
                </a:solidFill>
                <a:latin typeface="+mn-lt"/>
                <a:ea typeface="+mn-ea"/>
                <a:cs typeface="+mn-cs"/>
              </a:defRPr>
            </a:lvl1pPr>
            <a:lvl2pPr marL="685783"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2pPr>
            <a:lvl3pPr marL="1142971"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3pPr>
            <a:lvl4pPr marL="1600160"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4pPr>
            <a:lvl5pPr marL="2057349" indent="-228594" algn="l" defTabSz="914377" rtl="0" eaLnBrk="1" latinLnBrk="0" hangingPunct="1">
              <a:lnSpc>
                <a:spcPct val="90000"/>
              </a:lnSpc>
              <a:spcBef>
                <a:spcPts val="500"/>
              </a:spcBef>
              <a:buFontTx/>
              <a:buBlip>
                <a:blip r:embed="rId2"/>
              </a:buBlip>
              <a:defRPr sz="1400" kern="1200" baseline="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t>Küsimus: Kas te pooldate trammiühenduse loomist sadamaga?</a:t>
            </a:r>
          </a:p>
          <a:p>
            <a:r>
              <a:rPr lang="et-EE" dirty="0"/>
              <a:t>Plaani kiidab heaks 76% ühistranspordi kasutajatest ja vaid 6% seda ei poolda.</a:t>
            </a:r>
          </a:p>
          <a:p>
            <a:r>
              <a:rPr lang="et-EE" dirty="0"/>
              <a:t>Võrreldes eelmise uuringuga tulemus sisuliselt muutunud ei ole.</a:t>
            </a:r>
          </a:p>
          <a:p>
            <a:r>
              <a:rPr lang="et-EE" dirty="0"/>
              <a:t>Toetus on püsinud kõrge ka varasemates uuringutes –2020 oli 78%,  2019 oli 72% ning aastal 2017 - 77%.</a:t>
            </a:r>
          </a:p>
          <a:p>
            <a:endParaRPr lang="et-EE" dirty="0"/>
          </a:p>
        </p:txBody>
      </p:sp>
      <p:pic>
        <p:nvPicPr>
          <p:cNvPr id="4" name="Pilt 3">
            <a:extLst>
              <a:ext uri="{FF2B5EF4-FFF2-40B4-BE49-F238E27FC236}">
                <a16:creationId xmlns:a16="http://schemas.microsoft.com/office/drawing/2014/main" id="{84BA41AE-4A7A-A6CE-0633-A818D6314645}"/>
              </a:ext>
            </a:extLst>
          </p:cNvPr>
          <p:cNvPicPr>
            <a:picLocks noChangeAspect="1"/>
          </p:cNvPicPr>
          <p:nvPr/>
        </p:nvPicPr>
        <p:blipFill>
          <a:blip r:embed="rId3"/>
          <a:stretch>
            <a:fillRect/>
          </a:stretch>
        </p:blipFill>
        <p:spPr>
          <a:xfrm>
            <a:off x="6534216" y="1667554"/>
            <a:ext cx="4192524" cy="2787396"/>
          </a:xfrm>
          <a:prstGeom prst="rect">
            <a:avLst/>
          </a:prstGeom>
        </p:spPr>
      </p:pic>
    </p:spTree>
    <p:extLst>
      <p:ext uri="{BB962C8B-B14F-4D97-AF65-F5344CB8AC3E}">
        <p14:creationId xmlns:p14="http://schemas.microsoft.com/office/powerpoint/2010/main" val="2557301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114160-9B19-4586-96C1-E51C6FA347CB}"/>
              </a:ext>
            </a:extLst>
          </p:cNvPr>
          <p:cNvSpPr>
            <a:spLocks noGrp="1"/>
          </p:cNvSpPr>
          <p:nvPr>
            <p:ph sz="half" idx="1"/>
          </p:nvPr>
        </p:nvSpPr>
        <p:spPr>
          <a:xfrm>
            <a:off x="1302488" y="1499191"/>
            <a:ext cx="4793512" cy="4885901"/>
          </a:xfrm>
        </p:spPr>
        <p:txBody>
          <a:bodyPr>
            <a:normAutofit/>
          </a:bodyPr>
          <a:lstStyle/>
          <a:p>
            <a:r>
              <a:rPr lang="et-EE" dirty="0"/>
              <a:t>Esmakordselt paluti vastajatel öelda, millised omadused või märksõnad neil seostuvad ettevõtte “Tallinna Linnatransport” mainimisel. Pooled vastajatest jätsid </a:t>
            </a:r>
            <a:r>
              <a:rPr lang="en-US" dirty="0" err="1"/>
              <a:t>küsimusele</a:t>
            </a:r>
            <a:r>
              <a:rPr lang="en-US" dirty="0"/>
              <a:t> </a:t>
            </a:r>
            <a:r>
              <a:rPr lang="et-EE" dirty="0"/>
              <a:t>vastamata.</a:t>
            </a:r>
          </a:p>
          <a:p>
            <a:r>
              <a:rPr lang="et-EE" dirty="0"/>
              <a:t>Kõige enam tekib vastajatel positiivseid seoseid, nagu</a:t>
            </a:r>
            <a:r>
              <a:rPr lang="en-US" dirty="0"/>
              <a:t>:</a:t>
            </a:r>
            <a:r>
              <a:rPr lang="et-EE" dirty="0"/>
              <a:t> hea, normaalne, olen </a:t>
            </a:r>
            <a:r>
              <a:rPr lang="en-US" dirty="0"/>
              <a:t>r</a:t>
            </a:r>
            <a:r>
              <a:rPr lang="et-EE" dirty="0" err="1"/>
              <a:t>ahul</a:t>
            </a:r>
            <a:r>
              <a:rPr lang="et-EE" dirty="0"/>
              <a:t>, toimib hästi. Seejärel</a:t>
            </a:r>
            <a:r>
              <a:rPr lang="en-US" dirty="0"/>
              <a:t>:</a:t>
            </a:r>
            <a:r>
              <a:rPr lang="et-EE" dirty="0"/>
              <a:t> tasuta transport, bussid ja mugavus. Korruptsioon või altkäemaks seostub 3 protsendil vastanutest. </a:t>
            </a:r>
          </a:p>
          <a:p>
            <a:r>
              <a:rPr lang="et-EE" dirty="0"/>
              <a:t>Ühekordselt märgiti järgmist: maanteeamet</a:t>
            </a:r>
            <a:r>
              <a:rPr lang="en-US" dirty="0"/>
              <a:t>;</a:t>
            </a:r>
            <a:r>
              <a:rPr lang="et-EE" dirty="0"/>
              <a:t> vaja on elektribusse</a:t>
            </a:r>
            <a:r>
              <a:rPr lang="en-US" dirty="0"/>
              <a:t>;</a:t>
            </a:r>
            <a:r>
              <a:rPr lang="et-EE" dirty="0"/>
              <a:t> kenad, uued trammid</a:t>
            </a:r>
            <a:r>
              <a:rPr lang="en-US" dirty="0"/>
              <a:t>;</a:t>
            </a:r>
            <a:r>
              <a:rPr lang="et-EE" dirty="0"/>
              <a:t> keskerakond</a:t>
            </a:r>
            <a:r>
              <a:rPr lang="en-US" dirty="0"/>
              <a:t>;</a:t>
            </a:r>
            <a:r>
              <a:rPr lang="et-EE" dirty="0"/>
              <a:t> mobiilirakendus</a:t>
            </a:r>
            <a:r>
              <a:rPr lang="en-US" dirty="0"/>
              <a:t>;</a:t>
            </a:r>
            <a:r>
              <a:rPr lang="et-EE" dirty="0"/>
              <a:t> regulaarsus</a:t>
            </a:r>
            <a:r>
              <a:rPr lang="en-US" dirty="0"/>
              <a:t>;</a:t>
            </a:r>
            <a:r>
              <a:rPr lang="et-EE" dirty="0"/>
              <a:t> puhtus</a:t>
            </a:r>
            <a:r>
              <a:rPr lang="en-US" dirty="0"/>
              <a:t>;</a:t>
            </a:r>
            <a:r>
              <a:rPr lang="et-EE" dirty="0"/>
              <a:t> puhtad istmed</a:t>
            </a:r>
            <a:r>
              <a:rPr lang="en-US" dirty="0"/>
              <a:t>;</a:t>
            </a:r>
            <a:r>
              <a:rPr lang="et-EE" dirty="0"/>
              <a:t> roheline transport</a:t>
            </a:r>
            <a:r>
              <a:rPr lang="en-US" dirty="0"/>
              <a:t>;</a:t>
            </a:r>
            <a:r>
              <a:rPr lang="et-EE" dirty="0"/>
              <a:t> rohepesu (2 korral).</a:t>
            </a:r>
          </a:p>
          <a:p>
            <a:r>
              <a:rPr lang="et-EE" dirty="0">
                <a:solidFill>
                  <a:schemeClr val="accent1"/>
                </a:solidFill>
              </a:rPr>
              <a:t>TLT maine on sõitjate silmis jätkuvalt suhteliselt kõrgel </a:t>
            </a:r>
            <a:r>
              <a:rPr lang="et-EE" dirty="0"/>
              <a:t>tasemel</a:t>
            </a:r>
            <a:r>
              <a:rPr lang="en-US" dirty="0"/>
              <a:t>, </a:t>
            </a:r>
            <a:r>
              <a:rPr lang="et-EE" dirty="0"/>
              <a:t>ehkki esineb ka kriitikat.</a:t>
            </a:r>
          </a:p>
          <a:p>
            <a:r>
              <a:rPr lang="et-EE" dirty="0"/>
              <a:t>Ligi kolmandik vastanutest on neutraalsel positsioonil ega oska täpsemalt hinnata, kuid asutust peetakse pigem arenevaks, ajaga </a:t>
            </a:r>
            <a:r>
              <a:rPr lang="et-EE" dirty="0" err="1"/>
              <a:t>kaasaskäivaks</a:t>
            </a:r>
            <a:r>
              <a:rPr lang="et-EE" dirty="0"/>
              <a:t>, sõitjate vajadustega arvestavaks ja küllalt avatuks. Negatiivseid hinnanguid on küllaltki vähe. </a:t>
            </a:r>
          </a:p>
          <a:p>
            <a:r>
              <a:rPr lang="et-EE" dirty="0"/>
              <a:t>Võrreldes eelmise uuringuga on tulemused veidi paranenud, va hinnang avatusele. (slaid 47)</a:t>
            </a:r>
          </a:p>
          <a:p>
            <a:pPr marL="0" indent="0">
              <a:buNone/>
            </a:pPr>
            <a:endParaRPr lang="et-EE" dirty="0"/>
          </a:p>
        </p:txBody>
      </p:sp>
      <p:sp>
        <p:nvSpPr>
          <p:cNvPr id="3" name="Title 2">
            <a:extLst>
              <a:ext uri="{FF2B5EF4-FFF2-40B4-BE49-F238E27FC236}">
                <a16:creationId xmlns:a16="http://schemas.microsoft.com/office/drawing/2014/main" id="{1C19116D-A926-4A8E-A8DD-32B82E8CD1A2}"/>
              </a:ext>
            </a:extLst>
          </p:cNvPr>
          <p:cNvSpPr>
            <a:spLocks noGrp="1"/>
          </p:cNvSpPr>
          <p:nvPr>
            <p:ph type="title"/>
          </p:nvPr>
        </p:nvSpPr>
        <p:spPr/>
        <p:txBody>
          <a:bodyPr/>
          <a:lstStyle/>
          <a:p>
            <a:r>
              <a:rPr lang="et-EE" dirty="0"/>
              <a:t>TLT maine</a:t>
            </a:r>
            <a:r>
              <a:rPr lang="en-US" dirty="0"/>
              <a:t>, </a:t>
            </a:r>
            <a:r>
              <a:rPr lang="et-EE" dirty="0"/>
              <a:t>spontaansed seosed</a:t>
            </a:r>
          </a:p>
        </p:txBody>
      </p:sp>
      <p:pic>
        <p:nvPicPr>
          <p:cNvPr id="4" name="Pilt 3">
            <a:extLst>
              <a:ext uri="{FF2B5EF4-FFF2-40B4-BE49-F238E27FC236}">
                <a16:creationId xmlns:a16="http://schemas.microsoft.com/office/drawing/2014/main" id="{44E8F48B-AE38-8C85-C446-53616A0ED698}"/>
              </a:ext>
            </a:extLst>
          </p:cNvPr>
          <p:cNvPicPr>
            <a:picLocks noChangeAspect="1"/>
          </p:cNvPicPr>
          <p:nvPr/>
        </p:nvPicPr>
        <p:blipFill>
          <a:blip r:embed="rId2"/>
          <a:stretch>
            <a:fillRect/>
          </a:stretch>
        </p:blipFill>
        <p:spPr>
          <a:xfrm>
            <a:off x="6096000" y="1189032"/>
            <a:ext cx="5497068" cy="5302810"/>
          </a:xfrm>
          <a:prstGeom prst="rect">
            <a:avLst/>
          </a:prstGeom>
        </p:spPr>
      </p:pic>
      <p:sp>
        <p:nvSpPr>
          <p:cNvPr id="5" name="Subtitle 4">
            <a:extLst>
              <a:ext uri="{FF2B5EF4-FFF2-40B4-BE49-F238E27FC236}">
                <a16:creationId xmlns:a16="http://schemas.microsoft.com/office/drawing/2014/main" id="{375344A2-9AA9-6A30-6F41-80FD01DFCDA0}"/>
              </a:ext>
            </a:extLst>
          </p:cNvPr>
          <p:cNvSpPr>
            <a:spLocks noGrp="1"/>
          </p:cNvSpPr>
          <p:nvPr>
            <p:ph type="subTitle" idx="14"/>
          </p:nvPr>
        </p:nvSpPr>
        <p:spPr>
          <a:xfrm>
            <a:off x="1302488" y="940987"/>
            <a:ext cx="10051312" cy="425303"/>
          </a:xfrm>
        </p:spPr>
        <p:txBody>
          <a:bodyPr/>
          <a:lstStyle/>
          <a:p>
            <a:r>
              <a:rPr lang="et-EE" dirty="0"/>
              <a:t>N=</a:t>
            </a:r>
            <a:r>
              <a:rPr lang="en-US" dirty="0"/>
              <a:t>407</a:t>
            </a:r>
            <a:r>
              <a:rPr lang="et-EE" dirty="0"/>
              <a:t>, kes kasutab ühistransporti</a:t>
            </a:r>
          </a:p>
          <a:p>
            <a:endParaRPr lang="et-EE" dirty="0"/>
          </a:p>
        </p:txBody>
      </p:sp>
    </p:spTree>
    <p:extLst>
      <p:ext uri="{BB962C8B-B14F-4D97-AF65-F5344CB8AC3E}">
        <p14:creationId xmlns:p14="http://schemas.microsoft.com/office/powerpoint/2010/main" val="414692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4E3-66B0-4626-8D9D-281E3805DFCF}"/>
              </a:ext>
            </a:extLst>
          </p:cNvPr>
          <p:cNvSpPr>
            <a:spLocks noGrp="1"/>
          </p:cNvSpPr>
          <p:nvPr>
            <p:ph type="title"/>
          </p:nvPr>
        </p:nvSpPr>
        <p:spPr/>
        <p:txBody>
          <a:bodyPr/>
          <a:lstStyle/>
          <a:p>
            <a:r>
              <a:rPr lang="et-EE" dirty="0"/>
              <a:t>TLT maine</a:t>
            </a:r>
          </a:p>
        </p:txBody>
      </p:sp>
      <p:sp>
        <p:nvSpPr>
          <p:cNvPr id="5" name="Subtitle 4">
            <a:extLst>
              <a:ext uri="{FF2B5EF4-FFF2-40B4-BE49-F238E27FC236}">
                <a16:creationId xmlns:a16="http://schemas.microsoft.com/office/drawing/2014/main" id="{1C5AD350-85C1-4731-BE56-A28FAD4A9131}"/>
              </a:ext>
            </a:extLst>
          </p:cNvPr>
          <p:cNvSpPr>
            <a:spLocks noGrp="1"/>
          </p:cNvSpPr>
          <p:nvPr>
            <p:ph type="subTitle" idx="14"/>
          </p:nvPr>
        </p:nvSpPr>
        <p:spPr/>
        <p:txBody>
          <a:bodyPr/>
          <a:lstStyle/>
          <a:p>
            <a:r>
              <a:rPr lang="et-EE" dirty="0"/>
              <a:t>N=</a:t>
            </a:r>
            <a:r>
              <a:rPr lang="en-US" dirty="0"/>
              <a:t>407</a:t>
            </a:r>
            <a:r>
              <a:rPr lang="et-EE" dirty="0"/>
              <a:t>, kes kasutab ühistransporti</a:t>
            </a:r>
          </a:p>
          <a:p>
            <a:endParaRPr lang="et-EE" dirty="0"/>
          </a:p>
        </p:txBody>
      </p:sp>
      <p:pic>
        <p:nvPicPr>
          <p:cNvPr id="12" name="Sisu kohatäide 11">
            <a:extLst>
              <a:ext uri="{FF2B5EF4-FFF2-40B4-BE49-F238E27FC236}">
                <a16:creationId xmlns:a16="http://schemas.microsoft.com/office/drawing/2014/main" id="{2F5DA12B-C1BD-609B-2B9D-5719CE8EF0C6}"/>
              </a:ext>
            </a:extLst>
          </p:cNvPr>
          <p:cNvPicPr>
            <a:picLocks noGrp="1" noChangeAspect="1"/>
          </p:cNvPicPr>
          <p:nvPr>
            <p:ph sz="half" idx="1"/>
          </p:nvPr>
        </p:nvPicPr>
        <p:blipFill>
          <a:blip r:embed="rId2"/>
          <a:stretch>
            <a:fillRect/>
          </a:stretch>
        </p:blipFill>
        <p:spPr>
          <a:xfrm>
            <a:off x="2907246" y="1240185"/>
            <a:ext cx="5428679" cy="5442116"/>
          </a:xfrm>
          <a:prstGeom prst="rect">
            <a:avLst/>
          </a:prstGeom>
        </p:spPr>
      </p:pic>
    </p:spTree>
    <p:extLst>
      <p:ext uri="{BB962C8B-B14F-4D97-AF65-F5344CB8AC3E}">
        <p14:creationId xmlns:p14="http://schemas.microsoft.com/office/powerpoint/2010/main" val="666241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F89B-4BDC-4F1C-BFA0-653401951919}"/>
              </a:ext>
            </a:extLst>
          </p:cNvPr>
          <p:cNvSpPr>
            <a:spLocks noGrp="1"/>
          </p:cNvSpPr>
          <p:nvPr>
            <p:ph type="title"/>
          </p:nvPr>
        </p:nvSpPr>
        <p:spPr>
          <a:xfrm>
            <a:off x="1302488" y="195210"/>
            <a:ext cx="10051312" cy="425303"/>
          </a:xfrm>
        </p:spPr>
        <p:txBody>
          <a:bodyPr/>
          <a:lstStyle/>
          <a:p>
            <a:r>
              <a:rPr lang="et-EE" dirty="0"/>
              <a:t>Autojuhtide kursisolu ühistranspordiga</a:t>
            </a:r>
          </a:p>
        </p:txBody>
      </p:sp>
      <p:sp>
        <p:nvSpPr>
          <p:cNvPr id="3" name="Content Placeholder 2">
            <a:extLst>
              <a:ext uri="{FF2B5EF4-FFF2-40B4-BE49-F238E27FC236}">
                <a16:creationId xmlns:a16="http://schemas.microsoft.com/office/drawing/2014/main" id="{381EF2E8-C4AD-4E15-9811-36DE2CCB46D7}"/>
              </a:ext>
            </a:extLst>
          </p:cNvPr>
          <p:cNvSpPr>
            <a:spLocks noGrp="1"/>
          </p:cNvSpPr>
          <p:nvPr>
            <p:ph sz="half" idx="1"/>
          </p:nvPr>
        </p:nvSpPr>
        <p:spPr>
          <a:xfrm>
            <a:off x="920393" y="986049"/>
            <a:ext cx="5572874" cy="4885901"/>
          </a:xfrm>
        </p:spPr>
        <p:txBody>
          <a:bodyPr/>
          <a:lstStyle/>
          <a:p>
            <a:r>
              <a:rPr lang="et-EE" dirty="0"/>
              <a:t>Autojuhtidele (kes liiklevad põhiliselt isikliku või ettevõtte autoga) esitati küsimus: Kui hästi olete kursis Tallinna ühistranspordi järgmiste aspektide korraldusega?</a:t>
            </a:r>
          </a:p>
          <a:p>
            <a:r>
              <a:rPr lang="et-EE" dirty="0"/>
              <a:t>Selgus, et 59% on kursis ühistranspordi peatuste asukohtadega ja 50% sõidugraafikust kinnipidamisega. Muude teguritega on kursisolu vähesem. 20-30% vastanutest jätsid küsimustele vastamata.</a:t>
            </a:r>
          </a:p>
          <a:p>
            <a:r>
              <a:rPr lang="et-EE" dirty="0"/>
              <a:t>Toodud tulemus näitab, et autojuhid ei ole eriti kursis ühistranspordiga seonduvaga. Viimase aastaga on siiski paranenud kursisolu peatuste asukohtade ja graafikus püsimise osas.</a:t>
            </a:r>
          </a:p>
        </p:txBody>
      </p:sp>
      <p:sp>
        <p:nvSpPr>
          <p:cNvPr id="5" name="Subtitle 4">
            <a:extLst>
              <a:ext uri="{FF2B5EF4-FFF2-40B4-BE49-F238E27FC236}">
                <a16:creationId xmlns:a16="http://schemas.microsoft.com/office/drawing/2014/main" id="{026D3C96-DDEE-4AD3-9A23-A84527BEA0F8}"/>
              </a:ext>
            </a:extLst>
          </p:cNvPr>
          <p:cNvSpPr>
            <a:spLocks noGrp="1"/>
          </p:cNvSpPr>
          <p:nvPr>
            <p:ph type="subTitle" idx="14"/>
          </p:nvPr>
        </p:nvSpPr>
        <p:spPr>
          <a:xfrm>
            <a:off x="1302488" y="676341"/>
            <a:ext cx="10051312" cy="435932"/>
          </a:xfrm>
        </p:spPr>
        <p:txBody>
          <a:bodyPr/>
          <a:lstStyle/>
          <a:p>
            <a:r>
              <a:rPr lang="et-EE" dirty="0"/>
              <a:t>N=2</a:t>
            </a:r>
            <a:r>
              <a:rPr lang="en-US" dirty="0"/>
              <a:t>27</a:t>
            </a:r>
            <a:r>
              <a:rPr lang="et-EE" dirty="0"/>
              <a:t>, kes liikleb põhiliselt autoga</a:t>
            </a:r>
          </a:p>
        </p:txBody>
      </p:sp>
      <p:pic>
        <p:nvPicPr>
          <p:cNvPr id="6" name="Pilt 5">
            <a:extLst>
              <a:ext uri="{FF2B5EF4-FFF2-40B4-BE49-F238E27FC236}">
                <a16:creationId xmlns:a16="http://schemas.microsoft.com/office/drawing/2014/main" id="{88F561AA-28C7-C3A2-6165-6351EBDAC1E4}"/>
              </a:ext>
            </a:extLst>
          </p:cNvPr>
          <p:cNvPicPr>
            <a:picLocks noChangeAspect="1"/>
          </p:cNvPicPr>
          <p:nvPr/>
        </p:nvPicPr>
        <p:blipFill>
          <a:blip r:embed="rId2"/>
          <a:stretch>
            <a:fillRect/>
          </a:stretch>
        </p:blipFill>
        <p:spPr>
          <a:xfrm>
            <a:off x="1426514" y="3428999"/>
            <a:ext cx="4901630" cy="3370384"/>
          </a:xfrm>
          <a:prstGeom prst="rect">
            <a:avLst/>
          </a:prstGeom>
        </p:spPr>
      </p:pic>
      <p:pic>
        <p:nvPicPr>
          <p:cNvPr id="9" name="Pilt 8">
            <a:extLst>
              <a:ext uri="{FF2B5EF4-FFF2-40B4-BE49-F238E27FC236}">
                <a16:creationId xmlns:a16="http://schemas.microsoft.com/office/drawing/2014/main" id="{19198980-FAC9-579F-DD5E-38A5DBB2426E}"/>
              </a:ext>
            </a:extLst>
          </p:cNvPr>
          <p:cNvPicPr>
            <a:picLocks noChangeAspect="1"/>
          </p:cNvPicPr>
          <p:nvPr/>
        </p:nvPicPr>
        <p:blipFill>
          <a:blip r:embed="rId3"/>
          <a:stretch>
            <a:fillRect/>
          </a:stretch>
        </p:blipFill>
        <p:spPr>
          <a:xfrm>
            <a:off x="6750979" y="1112273"/>
            <a:ext cx="5358384" cy="4302252"/>
          </a:xfrm>
          <a:prstGeom prst="rect">
            <a:avLst/>
          </a:prstGeom>
        </p:spPr>
      </p:pic>
    </p:spTree>
    <p:extLst>
      <p:ext uri="{BB962C8B-B14F-4D97-AF65-F5344CB8AC3E}">
        <p14:creationId xmlns:p14="http://schemas.microsoft.com/office/powerpoint/2010/main" val="983092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5C3B0-D1B5-47E2-89E5-A7F2221866B1}"/>
              </a:ext>
            </a:extLst>
          </p:cNvPr>
          <p:cNvSpPr>
            <a:spLocks noGrp="1"/>
          </p:cNvSpPr>
          <p:nvPr>
            <p:ph type="title"/>
          </p:nvPr>
        </p:nvSpPr>
        <p:spPr/>
        <p:txBody>
          <a:bodyPr/>
          <a:lstStyle/>
          <a:p>
            <a:r>
              <a:rPr lang="et-EE" dirty="0"/>
              <a:t>Mis tingimustel eelistaks ühistransporti autole</a:t>
            </a:r>
          </a:p>
        </p:txBody>
      </p:sp>
      <p:sp>
        <p:nvSpPr>
          <p:cNvPr id="3" name="Content Placeholder 2">
            <a:extLst>
              <a:ext uri="{FF2B5EF4-FFF2-40B4-BE49-F238E27FC236}">
                <a16:creationId xmlns:a16="http://schemas.microsoft.com/office/drawing/2014/main" id="{63C42AC8-2065-4B8F-BC0C-F4FD92B87153}"/>
              </a:ext>
            </a:extLst>
          </p:cNvPr>
          <p:cNvSpPr>
            <a:spLocks noGrp="1"/>
          </p:cNvSpPr>
          <p:nvPr>
            <p:ph sz="half" idx="1"/>
          </p:nvPr>
        </p:nvSpPr>
        <p:spPr/>
        <p:txBody>
          <a:bodyPr/>
          <a:lstStyle/>
          <a:p>
            <a:r>
              <a:rPr lang="et-EE" dirty="0"/>
              <a:t>Küsimusele</a:t>
            </a:r>
            <a:r>
              <a:rPr lang="en-US" dirty="0"/>
              <a:t>:</a:t>
            </a:r>
            <a:r>
              <a:rPr lang="et-EE" dirty="0"/>
              <a:t> mis tingimustele peaks vastama Tallinna ühistranspordiliiklus, et te hakkaksite elistama ühissõidukeid oma autole, vastas </a:t>
            </a:r>
            <a:r>
              <a:rPr lang="en-US" dirty="0"/>
              <a:t>27</a:t>
            </a:r>
            <a:r>
              <a:rPr lang="et-EE" dirty="0"/>
              <a:t>% , et midagi sellist ei ole ja 1</a:t>
            </a:r>
            <a:r>
              <a:rPr lang="en-US" dirty="0"/>
              <a:t>2</a:t>
            </a:r>
            <a:r>
              <a:rPr lang="et-EE" dirty="0"/>
              <a:t>% jättis vastamata.</a:t>
            </a:r>
          </a:p>
          <a:p>
            <a:r>
              <a:rPr lang="et-EE" dirty="0"/>
              <a:t>Ülejäänud vastustes esines kõige sagedamini tingimus, et võiks olla vähem ümberistumisi (34%) ja seejärel võiks sõidukite vahel olla lühemad intervallid.</a:t>
            </a:r>
          </a:p>
        </p:txBody>
      </p:sp>
      <p:sp>
        <p:nvSpPr>
          <p:cNvPr id="6" name="Subtitle 3">
            <a:extLst>
              <a:ext uri="{FF2B5EF4-FFF2-40B4-BE49-F238E27FC236}">
                <a16:creationId xmlns:a16="http://schemas.microsoft.com/office/drawing/2014/main" id="{6DF91EAB-1586-4D4C-A9A8-04211FC84B6B}"/>
              </a:ext>
            </a:extLst>
          </p:cNvPr>
          <p:cNvSpPr>
            <a:spLocks noGrp="1"/>
          </p:cNvSpPr>
          <p:nvPr>
            <p:ph type="subTitle" idx="14"/>
          </p:nvPr>
        </p:nvSpPr>
        <p:spPr>
          <a:xfrm>
            <a:off x="1301750" y="941388"/>
            <a:ext cx="10052050" cy="434975"/>
          </a:xfrm>
        </p:spPr>
        <p:txBody>
          <a:bodyPr/>
          <a:lstStyle/>
          <a:p>
            <a:r>
              <a:rPr lang="et-EE" dirty="0"/>
              <a:t>N=2</a:t>
            </a:r>
            <a:r>
              <a:rPr lang="en-US" dirty="0"/>
              <a:t>27</a:t>
            </a:r>
            <a:r>
              <a:rPr lang="et-EE" dirty="0"/>
              <a:t>, kes kasutab põhiliselt autot</a:t>
            </a:r>
          </a:p>
        </p:txBody>
      </p:sp>
      <p:pic>
        <p:nvPicPr>
          <p:cNvPr id="11" name="Sisu kohatäide 10">
            <a:extLst>
              <a:ext uri="{FF2B5EF4-FFF2-40B4-BE49-F238E27FC236}">
                <a16:creationId xmlns:a16="http://schemas.microsoft.com/office/drawing/2014/main" id="{F7E30780-9566-BF64-D1B0-EDE2E5BF1B3D}"/>
              </a:ext>
            </a:extLst>
          </p:cNvPr>
          <p:cNvPicPr>
            <a:picLocks noGrp="1" noChangeAspect="1"/>
          </p:cNvPicPr>
          <p:nvPr>
            <p:ph sz="half" idx="13"/>
          </p:nvPr>
        </p:nvPicPr>
        <p:blipFill>
          <a:blip r:embed="rId2"/>
          <a:stretch>
            <a:fillRect/>
          </a:stretch>
        </p:blipFill>
        <p:spPr>
          <a:xfrm>
            <a:off x="6883018" y="1376363"/>
            <a:ext cx="4573524" cy="4698492"/>
          </a:xfrm>
          <a:prstGeom prst="rect">
            <a:avLst/>
          </a:prstGeom>
        </p:spPr>
      </p:pic>
    </p:spTree>
    <p:extLst>
      <p:ext uri="{BB962C8B-B14F-4D97-AF65-F5344CB8AC3E}">
        <p14:creationId xmlns:p14="http://schemas.microsoft.com/office/powerpoint/2010/main" val="344852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758D7-FAB7-4AF8-9118-853689EF185B}"/>
              </a:ext>
            </a:extLst>
          </p:cNvPr>
          <p:cNvSpPr>
            <a:spLocks noGrp="1"/>
          </p:cNvSpPr>
          <p:nvPr>
            <p:ph sz="half" idx="1"/>
          </p:nvPr>
        </p:nvSpPr>
        <p:spPr>
          <a:xfrm>
            <a:off x="1302488" y="1041723"/>
            <a:ext cx="10051312" cy="5343370"/>
          </a:xfrm>
        </p:spPr>
        <p:txBody>
          <a:bodyPr>
            <a:normAutofit/>
          </a:bodyPr>
          <a:lstStyle/>
          <a:p>
            <a:r>
              <a:rPr lang="et-EE" dirty="0">
                <a:solidFill>
                  <a:schemeClr val="accent1"/>
                </a:solidFill>
              </a:rPr>
              <a:t>Rahulolu erinevate transpordiliikidega on Tallinnas jätkuvalt kõrgel tasemel</a:t>
            </a:r>
            <a:r>
              <a:rPr lang="et-EE" dirty="0"/>
              <a:t> ning parim tulemus on ka seekord võrdselt bussil ja trammil - bussidega on rahul 91%, trammidega 86% ning trollidega 66% kasutajatest. </a:t>
            </a:r>
          </a:p>
          <a:p>
            <a:r>
              <a:rPr lang="et-EE" dirty="0"/>
              <a:t>Keskmised </a:t>
            </a:r>
            <a:r>
              <a:rPr lang="et-EE" dirty="0" err="1"/>
              <a:t>üldhinded</a:t>
            </a:r>
            <a:r>
              <a:rPr lang="et-EE" dirty="0"/>
              <a:t> skaalal 1-5 kujunesid järgmiselt: tramm 4,38, buss 4,37 ja troll 4,13. Võrreldes eelmise uuringuga on bussil ja trollil hinne veidi tõusnud, trammil aga jäänud samaks. </a:t>
            </a:r>
          </a:p>
          <a:p>
            <a:r>
              <a:rPr lang="et-EE" dirty="0">
                <a:solidFill>
                  <a:schemeClr val="accent1"/>
                </a:solidFill>
              </a:rPr>
              <a:t>TLT teenuse kokkuvõtlikuks rahulolu hindeks aastal 2022 kujunes 4,29. </a:t>
            </a:r>
            <a:r>
              <a:rPr lang="et-EE" dirty="0">
                <a:solidFill>
                  <a:schemeClr val="tx1"/>
                </a:solidFill>
              </a:rPr>
              <a:t>E</a:t>
            </a:r>
            <a:r>
              <a:rPr lang="et-EE" dirty="0"/>
              <a:t>elmisel korral oli hinne 4,25 seega tulemus statistiliselt muutunud ei ole </a:t>
            </a:r>
          </a:p>
          <a:p>
            <a:r>
              <a:rPr lang="et-EE" dirty="0"/>
              <a:t>Võrreldes eelmise uuringuga on seekord vastajate hinnangul reisijate hulk bussides neile sobivam. Trammi puhul on keskmised hinnangud samal tasemel ja trollil veidi paranenud hinnang mugavusele. Sõiduvahendite omavahelises võrdluses paistab ka sel aastal positiivselt  silma tramm, mis kogus enamasti kõige kõrgemad hinnangud. Paljude tegurite osas pole vahed sõidukiliikide vahel enam eriti suured. Suurim vahe on selles, et sõitjate hinnangul ei ole trammid sama täis, kui bussid ja trollid.</a:t>
            </a:r>
          </a:p>
          <a:p>
            <a:r>
              <a:rPr lang="et-EE" dirty="0">
                <a:solidFill>
                  <a:schemeClr val="accent1"/>
                </a:solidFill>
              </a:rPr>
              <a:t>Sõiduki puhtuse osas aga pälvis kõrgeimad hinnangu seekord buss. </a:t>
            </a:r>
            <a:r>
              <a:rPr lang="et-EE" dirty="0"/>
              <a:t>Seega on toimunud muutus võrreldes varasemate aastatega, mil pingereas esimene oli tramm. Võrreldes eelmise uuringuga on nii bussi kui trolli puhul hinnang puhtusele veidi paranenud, trammil on see jäänud samale tasemele. </a:t>
            </a:r>
          </a:p>
          <a:p>
            <a:r>
              <a:rPr lang="et-EE" dirty="0">
                <a:solidFill>
                  <a:schemeClr val="accent1"/>
                </a:solidFill>
              </a:rPr>
              <a:t>Kõige enam ollakse sõidukijuhtidega rahul trammide puhul</a:t>
            </a:r>
            <a:r>
              <a:rPr lang="et-EE" dirty="0">
                <a:solidFill>
                  <a:schemeClr val="tx1"/>
                </a:solidFill>
              </a:rPr>
              <a:t>, nagu on olnud ka varasematel aastatel. Sõitjad on suhteliselt hästi rahul kõigi sõidukite juhtide sõiduoskuse ja käitumisega. Kõige enam negatiivseid hinnanguid pälvis sel korral trollijuhtide liikluses teistega vähene arvestamine, sõitjate vähene teavitamine ootamatute olukordade puhul ja sõidustiili vähene sujuvus. Suuri muudatusi sõidukijuhtide hinnangutes võrreldes eelmise uuringuga siiski toimunud ei ole.</a:t>
            </a:r>
          </a:p>
          <a:p>
            <a:r>
              <a:rPr lang="et-EE" dirty="0">
                <a:solidFill>
                  <a:schemeClr val="tx1"/>
                </a:solidFill>
              </a:rPr>
              <a:t>Keskmised hinnangud on jäänud alla 4 palli seekord trollijuhtide teistega arvestamise ja bussijuhtide sõidustiili sujuvuse puhul, seega on need tegurid, mis vajaksid sõidukijuhtide puhul tähelepanu esmajärjekorras.</a:t>
            </a:r>
          </a:p>
          <a:p>
            <a:pPr marL="0" indent="0">
              <a:buNone/>
            </a:pPr>
            <a:endParaRPr lang="et-EE" dirty="0"/>
          </a:p>
        </p:txBody>
      </p:sp>
      <p:sp>
        <p:nvSpPr>
          <p:cNvPr id="3" name="Title 2">
            <a:extLst>
              <a:ext uri="{FF2B5EF4-FFF2-40B4-BE49-F238E27FC236}">
                <a16:creationId xmlns:a16="http://schemas.microsoft.com/office/drawing/2014/main" id="{D1F2EDCE-0E0B-4BB7-9BE4-2E4EA1F1F2B3}"/>
              </a:ext>
            </a:extLst>
          </p:cNvPr>
          <p:cNvSpPr>
            <a:spLocks noGrp="1"/>
          </p:cNvSpPr>
          <p:nvPr>
            <p:ph type="title"/>
          </p:nvPr>
        </p:nvSpPr>
        <p:spPr/>
        <p:txBody>
          <a:bodyPr/>
          <a:lstStyle/>
          <a:p>
            <a:r>
              <a:rPr lang="et-EE" dirty="0"/>
              <a:t>Lühikokkuvõte</a:t>
            </a:r>
          </a:p>
        </p:txBody>
      </p:sp>
    </p:spTree>
    <p:extLst>
      <p:ext uri="{BB962C8B-B14F-4D97-AF65-F5344CB8AC3E}">
        <p14:creationId xmlns:p14="http://schemas.microsoft.com/office/powerpoint/2010/main" val="1696400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CCE9-B09B-4AB9-824D-1B80D7B5251C}"/>
              </a:ext>
            </a:extLst>
          </p:cNvPr>
          <p:cNvSpPr>
            <a:spLocks noGrp="1"/>
          </p:cNvSpPr>
          <p:nvPr>
            <p:ph type="title"/>
          </p:nvPr>
        </p:nvSpPr>
        <p:spPr/>
        <p:txBody>
          <a:bodyPr/>
          <a:lstStyle/>
          <a:p>
            <a:r>
              <a:rPr lang="et-EE" dirty="0"/>
              <a:t>Ettepanekud TLT-le</a:t>
            </a:r>
          </a:p>
        </p:txBody>
      </p:sp>
      <p:sp>
        <p:nvSpPr>
          <p:cNvPr id="3" name="Content Placeholder 2">
            <a:extLst>
              <a:ext uri="{FF2B5EF4-FFF2-40B4-BE49-F238E27FC236}">
                <a16:creationId xmlns:a16="http://schemas.microsoft.com/office/drawing/2014/main" id="{2C0781D6-42C1-4FF6-85B3-9541543D65C6}"/>
              </a:ext>
            </a:extLst>
          </p:cNvPr>
          <p:cNvSpPr>
            <a:spLocks noGrp="1"/>
          </p:cNvSpPr>
          <p:nvPr>
            <p:ph sz="half" idx="1"/>
          </p:nvPr>
        </p:nvSpPr>
        <p:spPr>
          <a:xfrm>
            <a:off x="1302487" y="1409701"/>
            <a:ext cx="9451237" cy="4975392"/>
          </a:xfrm>
        </p:spPr>
        <p:txBody>
          <a:bodyPr>
            <a:normAutofit/>
          </a:bodyPr>
          <a:lstStyle/>
          <a:p>
            <a:r>
              <a:rPr lang="et-EE" dirty="0"/>
              <a:t>Ettepanekutes TLT-</a:t>
            </a:r>
            <a:r>
              <a:rPr lang="et-EE" dirty="0" err="1"/>
              <a:t>le</a:t>
            </a:r>
            <a:r>
              <a:rPr lang="et-EE" dirty="0"/>
              <a:t> kõlasid seekord järgmised teemad:</a:t>
            </a:r>
          </a:p>
          <a:p>
            <a:pPr lvl="1"/>
            <a:r>
              <a:rPr lang="et-EE" dirty="0"/>
              <a:t>Busside hajutamine, et ei oleks koos peatuses (hiljem suur vahe)</a:t>
            </a:r>
          </a:p>
          <a:p>
            <a:pPr lvl="1"/>
            <a:r>
              <a:rPr lang="et-EE" dirty="0"/>
              <a:t>Graafikud tihedamaks (bussid nr 47, 60, 46, 18 ja 18a)</a:t>
            </a:r>
          </a:p>
          <a:p>
            <a:pPr lvl="1"/>
            <a:r>
              <a:rPr lang="et-EE" dirty="0"/>
              <a:t>Sujuvam sõit</a:t>
            </a:r>
          </a:p>
          <a:p>
            <a:pPr lvl="1"/>
            <a:r>
              <a:rPr lang="et-EE" dirty="0"/>
              <a:t>Viisakuskoolitusi juhtidele</a:t>
            </a:r>
          </a:p>
          <a:p>
            <a:pPr lvl="1"/>
            <a:r>
              <a:rPr lang="et-EE" dirty="0"/>
              <a:t>Rohkem puhtust, postide desinfitseerimine</a:t>
            </a:r>
          </a:p>
          <a:p>
            <a:pPr lvl="1"/>
            <a:r>
              <a:rPr lang="et-EE" dirty="0"/>
              <a:t>Häirivad haisvad reisijad, joodikuid bussi mitte lasta</a:t>
            </a:r>
          </a:p>
          <a:p>
            <a:pPr lvl="1"/>
            <a:r>
              <a:rPr lang="et-EE" dirty="0"/>
              <a:t>Tabloosid peatustesse juurde</a:t>
            </a:r>
          </a:p>
          <a:p>
            <a:pPr lvl="1"/>
            <a:r>
              <a:rPr lang="et-EE" dirty="0"/>
              <a:t>Nädalavahetustel tihendada graafikuid (buss nr 4, 32, 27)</a:t>
            </a:r>
          </a:p>
          <a:p>
            <a:pPr lvl="1"/>
            <a:r>
              <a:rPr lang="et-EE" dirty="0"/>
              <a:t>Säilitada tasuta ühistransport (6 korral)</a:t>
            </a:r>
          </a:p>
          <a:p>
            <a:pPr lvl="1"/>
            <a:r>
              <a:rPr lang="et-EE" dirty="0"/>
              <a:t>Trükitud infotahvlid madalamale, et oleks nähtav (valgustatud) ja mitte porise koha peal</a:t>
            </a:r>
          </a:p>
          <a:p>
            <a:pPr lvl="1"/>
            <a:r>
              <a:rPr lang="et-EE" dirty="0"/>
              <a:t>Ühtlustada info internetis ja peatustes koha peal (sageli erineb)</a:t>
            </a:r>
          </a:p>
          <a:p>
            <a:pPr lvl="1"/>
            <a:r>
              <a:rPr lang="et-EE" dirty="0"/>
              <a:t>Trammidel liiga kõrged astmed</a:t>
            </a:r>
          </a:p>
          <a:p>
            <a:pPr lvl="1"/>
            <a:r>
              <a:rPr lang="et-EE" dirty="0"/>
              <a:t>Ka öösel bussiliine</a:t>
            </a:r>
          </a:p>
          <a:p>
            <a:pPr lvl="1"/>
            <a:r>
              <a:rPr lang="et-EE" i="1" dirty="0"/>
              <a:t>Läbimõeldud ühendused ja koostöö linnaga seoses kaasaegse linnaruumi ja rattastrateegiaga</a:t>
            </a:r>
          </a:p>
          <a:p>
            <a:pPr lvl="1"/>
            <a:r>
              <a:rPr lang="et-EE" i="1" dirty="0"/>
              <a:t>Palun las bussid ootavad peatuses, kui teine buss on juba lähedal, sest inimene vajab ümberistumist </a:t>
            </a:r>
          </a:p>
          <a:p>
            <a:pPr lvl="1"/>
            <a:r>
              <a:rPr lang="et-EE" i="1" dirty="0"/>
              <a:t>Transport toimib aga suuremat professionaalsust juhtimises</a:t>
            </a:r>
          </a:p>
          <a:p>
            <a:r>
              <a:rPr lang="et-EE" dirty="0"/>
              <a:t>Kõik väljatoodud ettepanekud esitatakse aruande lisana.</a:t>
            </a:r>
          </a:p>
        </p:txBody>
      </p:sp>
    </p:spTree>
    <p:extLst>
      <p:ext uri="{BB962C8B-B14F-4D97-AF65-F5344CB8AC3E}">
        <p14:creationId xmlns:p14="http://schemas.microsoft.com/office/powerpoint/2010/main" val="111875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8DA0-4539-4090-A5CA-27727F34ED1A}"/>
              </a:ext>
            </a:extLst>
          </p:cNvPr>
          <p:cNvSpPr>
            <a:spLocks noGrp="1"/>
          </p:cNvSpPr>
          <p:nvPr>
            <p:ph type="ctrTitle"/>
          </p:nvPr>
        </p:nvSpPr>
        <p:spPr/>
        <p:txBody>
          <a:bodyPr>
            <a:normAutofit fontScale="90000"/>
          </a:bodyPr>
          <a:lstStyle/>
          <a:p>
            <a:r>
              <a:rPr lang="et-EE" dirty="0"/>
              <a:t>Tulemused</a:t>
            </a:r>
          </a:p>
        </p:txBody>
      </p:sp>
    </p:spTree>
    <p:extLst>
      <p:ext uri="{BB962C8B-B14F-4D97-AF65-F5344CB8AC3E}">
        <p14:creationId xmlns:p14="http://schemas.microsoft.com/office/powerpoint/2010/main" val="269098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195B-C178-49BF-9396-CDAB3F23D5CF}"/>
              </a:ext>
            </a:extLst>
          </p:cNvPr>
          <p:cNvSpPr>
            <a:spLocks noGrp="1"/>
          </p:cNvSpPr>
          <p:nvPr>
            <p:ph type="title"/>
          </p:nvPr>
        </p:nvSpPr>
        <p:spPr/>
        <p:txBody>
          <a:bodyPr/>
          <a:lstStyle/>
          <a:p>
            <a:r>
              <a:rPr lang="et-EE" dirty="0"/>
              <a:t>Liiklemine Tallinnas aastal 20</a:t>
            </a:r>
            <a:r>
              <a:rPr lang="en-US" dirty="0"/>
              <a:t>22</a:t>
            </a:r>
            <a:r>
              <a:rPr lang="et-EE" dirty="0"/>
              <a:t>, %</a:t>
            </a:r>
          </a:p>
        </p:txBody>
      </p:sp>
      <p:sp>
        <p:nvSpPr>
          <p:cNvPr id="5" name="Subtitle 4">
            <a:extLst>
              <a:ext uri="{FF2B5EF4-FFF2-40B4-BE49-F238E27FC236}">
                <a16:creationId xmlns:a16="http://schemas.microsoft.com/office/drawing/2014/main" id="{D937C084-BB33-4DEC-9835-C95CF1DF2C14}"/>
              </a:ext>
            </a:extLst>
          </p:cNvPr>
          <p:cNvSpPr>
            <a:spLocks noGrp="1"/>
          </p:cNvSpPr>
          <p:nvPr>
            <p:ph type="subTitle" idx="14"/>
          </p:nvPr>
        </p:nvSpPr>
        <p:spPr/>
        <p:txBody>
          <a:bodyPr/>
          <a:lstStyle/>
          <a:p>
            <a:r>
              <a:rPr lang="et-EE" dirty="0"/>
              <a:t>N=</a:t>
            </a:r>
            <a:r>
              <a:rPr lang="en-US" dirty="0"/>
              <a:t>524</a:t>
            </a:r>
            <a:endParaRPr lang="et-EE" dirty="0"/>
          </a:p>
        </p:txBody>
      </p:sp>
      <p:sp>
        <p:nvSpPr>
          <p:cNvPr id="12" name="Content Placeholder 11">
            <a:extLst>
              <a:ext uri="{FF2B5EF4-FFF2-40B4-BE49-F238E27FC236}">
                <a16:creationId xmlns:a16="http://schemas.microsoft.com/office/drawing/2014/main" id="{EA66544B-5B91-41E1-A1EE-610478AFB1DB}"/>
              </a:ext>
            </a:extLst>
          </p:cNvPr>
          <p:cNvSpPr>
            <a:spLocks noGrp="1"/>
          </p:cNvSpPr>
          <p:nvPr>
            <p:ph sz="half" idx="1"/>
          </p:nvPr>
        </p:nvSpPr>
        <p:spPr/>
        <p:txBody>
          <a:bodyPr>
            <a:normAutofit/>
          </a:bodyPr>
          <a:lstStyle/>
          <a:p>
            <a:r>
              <a:rPr lang="et-EE" dirty="0"/>
              <a:t>Aastal </a:t>
            </a:r>
            <a:r>
              <a:rPr lang="en-US" dirty="0"/>
              <a:t>2022 </a:t>
            </a:r>
            <a:r>
              <a:rPr lang="et-EE" dirty="0"/>
              <a:t>kasutati Tallinnas liiklemiseks järgmisi viise:</a:t>
            </a:r>
          </a:p>
          <a:p>
            <a:pPr lvl="1"/>
            <a:r>
              <a:rPr lang="et-EE" dirty="0"/>
              <a:t>Jalgsi – </a:t>
            </a:r>
            <a:r>
              <a:rPr lang="en-US" dirty="0"/>
              <a:t>93</a:t>
            </a:r>
            <a:r>
              <a:rPr lang="et-EE" dirty="0"/>
              <a:t>%</a:t>
            </a:r>
          </a:p>
          <a:p>
            <a:pPr lvl="1"/>
            <a:r>
              <a:rPr lang="et-EE" dirty="0"/>
              <a:t>Ühistranspordiga – 8</a:t>
            </a:r>
            <a:r>
              <a:rPr lang="en-US" dirty="0"/>
              <a:t>0</a:t>
            </a:r>
            <a:r>
              <a:rPr lang="et-EE" dirty="0"/>
              <a:t>%</a:t>
            </a:r>
          </a:p>
          <a:p>
            <a:pPr lvl="1"/>
            <a:r>
              <a:rPr lang="et-EE" dirty="0"/>
              <a:t>Isikliku autoga – 6</a:t>
            </a:r>
            <a:r>
              <a:rPr lang="en-US" dirty="0"/>
              <a:t>1</a:t>
            </a:r>
            <a:r>
              <a:rPr lang="et-EE" dirty="0"/>
              <a:t>%</a:t>
            </a:r>
            <a:r>
              <a:rPr lang="en-US" dirty="0"/>
              <a:t>  </a:t>
            </a:r>
            <a:endParaRPr lang="et-EE" dirty="0"/>
          </a:p>
          <a:p>
            <a:pPr lvl="1"/>
            <a:r>
              <a:rPr lang="et-EE" dirty="0"/>
              <a:t>Ettevõtte autoga – 13%</a:t>
            </a:r>
          </a:p>
          <a:p>
            <a:pPr lvl="1"/>
            <a:r>
              <a:rPr lang="et-EE" dirty="0"/>
              <a:t>Muu </a:t>
            </a:r>
            <a:r>
              <a:rPr lang="en-US" dirty="0"/>
              <a:t>(</a:t>
            </a:r>
            <a:r>
              <a:rPr lang="en-US" dirty="0" err="1"/>
              <a:t>jalgratas</a:t>
            </a:r>
            <a:r>
              <a:rPr lang="en-US" dirty="0"/>
              <a:t> </a:t>
            </a:r>
            <a:r>
              <a:rPr lang="en-US" dirty="0" err="1"/>
              <a:t>vms</a:t>
            </a:r>
            <a:r>
              <a:rPr lang="en-US" dirty="0"/>
              <a:t>.)</a:t>
            </a:r>
            <a:r>
              <a:rPr lang="et-EE" dirty="0"/>
              <a:t>– 37%</a:t>
            </a:r>
          </a:p>
          <a:p>
            <a:r>
              <a:rPr lang="et-EE" dirty="0"/>
              <a:t>Tallinnas on jätkuvalt praktiliselt võrdselt põhiliselt ühistranspordi ja põhiliselt isikliku autoga sõitjaid. Järsult suurenenud on aga jalgsi liikujate osakaal – põhiliselt liigub 45%. Kokkuvõttes võib öelda, et Tallinnas liikleb kõige enam inimesi põhiliselt kas jalgsi või autoga (firma + isiklik auto kokku).</a:t>
            </a:r>
          </a:p>
          <a:p>
            <a:r>
              <a:rPr lang="et-EE" dirty="0"/>
              <a:t>Võrreldes eelmise uuringuga on põhiliselt ühistranspordi kasutajate osakaal jäänud samaks, isikliku autoga liiklejate oma on veidi vähenenud ja kasvanud on nende inimeste hulk, kes käivad jalgsi või liiklevad muul viisil (põhiliselt +vahetevahel).</a:t>
            </a:r>
          </a:p>
          <a:p>
            <a:r>
              <a:rPr lang="et-EE" dirty="0"/>
              <a:t>Kõige sagedamini elavad põhiliselt autoga liiklejad jätkuvalt Pirita</a:t>
            </a:r>
            <a:r>
              <a:rPr lang="en-US" dirty="0"/>
              <a:t>l </a:t>
            </a:r>
            <a:r>
              <a:rPr lang="et-EE" dirty="0"/>
              <a:t>(63%) ja Haaberstis (5</a:t>
            </a:r>
            <a:r>
              <a:rPr lang="en-US" dirty="0"/>
              <a:t>0</a:t>
            </a:r>
            <a:r>
              <a:rPr lang="et-EE" dirty="0"/>
              <a:t>%).</a:t>
            </a:r>
          </a:p>
          <a:p>
            <a:pPr marL="457189" lvl="1" indent="0">
              <a:buNone/>
            </a:pPr>
            <a:endParaRPr lang="et-EE" dirty="0"/>
          </a:p>
          <a:p>
            <a:pPr lvl="1"/>
            <a:endParaRPr lang="et-EE" dirty="0"/>
          </a:p>
        </p:txBody>
      </p:sp>
      <p:pic>
        <p:nvPicPr>
          <p:cNvPr id="10" name="Sisu kohatäide 9">
            <a:extLst>
              <a:ext uri="{FF2B5EF4-FFF2-40B4-BE49-F238E27FC236}">
                <a16:creationId xmlns:a16="http://schemas.microsoft.com/office/drawing/2014/main" id="{F92A10D7-D183-4898-39C6-28E5FE539BED}"/>
              </a:ext>
            </a:extLst>
          </p:cNvPr>
          <p:cNvPicPr>
            <a:picLocks noGrp="1" noChangeAspect="1"/>
          </p:cNvPicPr>
          <p:nvPr>
            <p:ph sz="half" idx="13"/>
          </p:nvPr>
        </p:nvPicPr>
        <p:blipFill>
          <a:blip r:embed="rId2"/>
          <a:stretch>
            <a:fillRect/>
          </a:stretch>
        </p:blipFill>
        <p:spPr>
          <a:xfrm>
            <a:off x="6494463" y="2176671"/>
            <a:ext cx="5310714" cy="2892286"/>
          </a:xfrm>
          <a:prstGeom prst="rect">
            <a:avLst/>
          </a:prstGeom>
        </p:spPr>
      </p:pic>
    </p:spTree>
    <p:extLst>
      <p:ext uri="{BB962C8B-B14F-4D97-AF65-F5344CB8AC3E}">
        <p14:creationId xmlns:p14="http://schemas.microsoft.com/office/powerpoint/2010/main" val="395115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4F29CE-690F-4DD9-9222-B2A2A5881D3D}"/>
              </a:ext>
            </a:extLst>
          </p:cNvPr>
          <p:cNvSpPr>
            <a:spLocks noGrp="1"/>
          </p:cNvSpPr>
          <p:nvPr>
            <p:ph type="title"/>
          </p:nvPr>
        </p:nvSpPr>
        <p:spPr/>
        <p:txBody>
          <a:bodyPr/>
          <a:lstStyle/>
          <a:p>
            <a:r>
              <a:rPr lang="et-EE" dirty="0"/>
              <a:t>Liiklemine Tallinnas aastatel 20</a:t>
            </a:r>
            <a:r>
              <a:rPr lang="en-US" dirty="0"/>
              <a:t>22</a:t>
            </a:r>
            <a:r>
              <a:rPr lang="et-EE" dirty="0"/>
              <a:t> (põhiliselt), %</a:t>
            </a:r>
          </a:p>
        </p:txBody>
      </p:sp>
      <p:sp>
        <p:nvSpPr>
          <p:cNvPr id="4" name="Subtitle 3">
            <a:extLst>
              <a:ext uri="{FF2B5EF4-FFF2-40B4-BE49-F238E27FC236}">
                <a16:creationId xmlns:a16="http://schemas.microsoft.com/office/drawing/2014/main" id="{DE46FAB7-9CBB-4AF9-89AA-A9C1909EB317}"/>
              </a:ext>
            </a:extLst>
          </p:cNvPr>
          <p:cNvSpPr>
            <a:spLocks noGrp="1"/>
          </p:cNvSpPr>
          <p:nvPr>
            <p:ph type="subTitle" idx="14"/>
          </p:nvPr>
        </p:nvSpPr>
        <p:spPr/>
        <p:txBody>
          <a:bodyPr/>
          <a:lstStyle/>
          <a:p>
            <a:r>
              <a:rPr lang="et-EE" dirty="0"/>
              <a:t>N=</a:t>
            </a:r>
            <a:r>
              <a:rPr lang="en-US" dirty="0"/>
              <a:t>524</a:t>
            </a:r>
            <a:endParaRPr lang="et-EE" dirty="0"/>
          </a:p>
          <a:p>
            <a:endParaRPr lang="et-EE" dirty="0"/>
          </a:p>
        </p:txBody>
      </p:sp>
      <p:pic>
        <p:nvPicPr>
          <p:cNvPr id="6" name="Sisu kohatäide 5">
            <a:extLst>
              <a:ext uri="{FF2B5EF4-FFF2-40B4-BE49-F238E27FC236}">
                <a16:creationId xmlns:a16="http://schemas.microsoft.com/office/drawing/2014/main" id="{073004C3-EAF5-2C2D-7294-59C8F259F0E0}"/>
              </a:ext>
            </a:extLst>
          </p:cNvPr>
          <p:cNvPicPr>
            <a:picLocks noGrp="1" noChangeAspect="1"/>
          </p:cNvPicPr>
          <p:nvPr>
            <p:ph sz="half" idx="1"/>
          </p:nvPr>
        </p:nvPicPr>
        <p:blipFill>
          <a:blip r:embed="rId2"/>
          <a:stretch>
            <a:fillRect/>
          </a:stretch>
        </p:blipFill>
        <p:spPr>
          <a:xfrm>
            <a:off x="1142724" y="2554449"/>
            <a:ext cx="10637316" cy="2136821"/>
          </a:xfrm>
          <a:prstGeom prst="rect">
            <a:avLst/>
          </a:prstGeom>
        </p:spPr>
      </p:pic>
    </p:spTree>
    <p:extLst>
      <p:ext uri="{BB962C8B-B14F-4D97-AF65-F5344CB8AC3E}">
        <p14:creationId xmlns:p14="http://schemas.microsoft.com/office/powerpoint/2010/main" val="19873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2245-64CE-4BE6-896C-BB4C697C726C}"/>
              </a:ext>
            </a:extLst>
          </p:cNvPr>
          <p:cNvSpPr>
            <a:spLocks noGrp="1"/>
          </p:cNvSpPr>
          <p:nvPr>
            <p:ph type="title"/>
          </p:nvPr>
        </p:nvSpPr>
        <p:spPr/>
        <p:txBody>
          <a:bodyPr/>
          <a:lstStyle/>
          <a:p>
            <a:r>
              <a:rPr lang="et-EE" dirty="0"/>
              <a:t>Põhiliselt ühistranspordiga liiklejate </a:t>
            </a:r>
            <a:r>
              <a:rPr lang="et-EE" dirty="0">
                <a:solidFill>
                  <a:schemeClr val="accent1"/>
                </a:solidFill>
              </a:rPr>
              <a:t>profiil, %</a:t>
            </a:r>
          </a:p>
        </p:txBody>
      </p:sp>
      <p:sp>
        <p:nvSpPr>
          <p:cNvPr id="4" name="Content Placeholder 11">
            <a:extLst>
              <a:ext uri="{FF2B5EF4-FFF2-40B4-BE49-F238E27FC236}">
                <a16:creationId xmlns:a16="http://schemas.microsoft.com/office/drawing/2014/main" id="{503A83AA-D54F-47EE-8A7F-A2A290C35746}"/>
              </a:ext>
            </a:extLst>
          </p:cNvPr>
          <p:cNvSpPr>
            <a:spLocks noGrp="1"/>
          </p:cNvSpPr>
          <p:nvPr>
            <p:ph sz="half" idx="1"/>
          </p:nvPr>
        </p:nvSpPr>
        <p:spPr>
          <a:xfrm>
            <a:off x="1302488" y="1499191"/>
            <a:ext cx="4860000" cy="4885901"/>
          </a:xfrm>
        </p:spPr>
        <p:txBody>
          <a:bodyPr>
            <a:normAutofit/>
          </a:bodyPr>
          <a:lstStyle/>
          <a:p>
            <a:r>
              <a:rPr lang="et-EE" dirty="0"/>
              <a:t>Põhiliselt ühistranspordiga sõitjaid näeme keskmisest enam Põhja-Tallinnas, Kristiines ja Lasnamäel  ning kõige vähem Pirital.</a:t>
            </a:r>
          </a:p>
          <a:p>
            <a:r>
              <a:rPr lang="et-EE" dirty="0"/>
              <a:t>Naised sõidavad ühistranspordiga meestest märksa sagedamini, vanuserühmadest eristub teistest kõige noorem vanuserühm.</a:t>
            </a:r>
          </a:p>
          <a:p>
            <a:r>
              <a:rPr lang="et-EE" dirty="0"/>
              <a:t>Keskmisest enam kasutavad ühistransporti ka alg- või põhiharidusega inimesed ja kõige vähem kõrgharidusega tallinlased.</a:t>
            </a:r>
          </a:p>
          <a:p>
            <a:pPr marL="457189" lvl="1" indent="0">
              <a:buNone/>
            </a:pPr>
            <a:endParaRPr lang="et-EE" dirty="0"/>
          </a:p>
        </p:txBody>
      </p:sp>
      <p:pic>
        <p:nvPicPr>
          <p:cNvPr id="10" name="Sisu kohatäide 9">
            <a:extLst>
              <a:ext uri="{FF2B5EF4-FFF2-40B4-BE49-F238E27FC236}">
                <a16:creationId xmlns:a16="http://schemas.microsoft.com/office/drawing/2014/main" id="{3DA57E5D-7222-307B-4D72-DE93E0BC7EC9}"/>
              </a:ext>
            </a:extLst>
          </p:cNvPr>
          <p:cNvPicPr>
            <a:picLocks noGrp="1" noChangeAspect="1"/>
          </p:cNvPicPr>
          <p:nvPr>
            <p:ph sz="half" idx="13"/>
          </p:nvPr>
        </p:nvPicPr>
        <p:blipFill>
          <a:blip r:embed="rId2"/>
          <a:stretch>
            <a:fillRect/>
          </a:stretch>
        </p:blipFill>
        <p:spPr>
          <a:xfrm>
            <a:off x="6946271" y="1034524"/>
            <a:ext cx="4076225" cy="5350401"/>
          </a:xfrm>
          <a:prstGeom prst="rect">
            <a:avLst/>
          </a:prstGeom>
        </p:spPr>
      </p:pic>
    </p:spTree>
    <p:extLst>
      <p:ext uri="{BB962C8B-B14F-4D97-AF65-F5344CB8AC3E}">
        <p14:creationId xmlns:p14="http://schemas.microsoft.com/office/powerpoint/2010/main" val="3347296545"/>
      </p:ext>
    </p:extLst>
  </p:cSld>
  <p:clrMapOvr>
    <a:masterClrMapping/>
  </p:clrMapOvr>
</p:sld>
</file>

<file path=ppt/theme/theme1.xml><?xml version="1.0" encoding="utf-8"?>
<a:theme xmlns:a="http://schemas.openxmlformats.org/drawingml/2006/main" name="TU_2018_ppt">
  <a:themeElements>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_2018">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_2018_Template_1.dotx" id="{C48F7EBC-2026-4565-BECF-2040F3D00F11}" vid="{6ECE651F-7706-4D8A-B54B-C119015469C7}"/>
    </a:ext>
  </a:extLst>
</a:theme>
</file>

<file path=ppt/theme/themeOverride1.xml><?xml version="1.0" encoding="utf-8"?>
<a:themeOverride xmlns:a="http://schemas.openxmlformats.org/drawingml/2006/main">
  <a:clrScheme name="TU_Diverge">
    <a:dk1>
      <a:srgbClr val="3F3F3F"/>
    </a:dk1>
    <a:lt1>
      <a:srgbClr val="FFFFFF"/>
    </a:lt1>
    <a:dk2>
      <a:srgbClr val="242424"/>
    </a:dk2>
    <a:lt2>
      <a:srgbClr val="E6E6E6"/>
    </a:lt2>
    <a:accent1>
      <a:srgbClr val="B2182B"/>
    </a:accent1>
    <a:accent2>
      <a:srgbClr val="EF8A62"/>
    </a:accent2>
    <a:accent3>
      <a:srgbClr val="FDDBC7"/>
    </a:accent3>
    <a:accent4>
      <a:srgbClr val="D1E5F0"/>
    </a:accent4>
    <a:accent5>
      <a:srgbClr val="67A9CF"/>
    </a:accent5>
    <a:accent6>
      <a:srgbClr val="2166AC"/>
    </a:accent6>
    <a:hlink>
      <a:srgbClr val="21ABF5"/>
    </a:hlink>
    <a:folHlink>
      <a:srgbClr val="EA7E89"/>
    </a:folHlink>
  </a:clrScheme>
  <a:fontScheme name="TURU_UURINGU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TU_2018_Template_1.dotx</Template>
  <TotalTime>34913</TotalTime>
  <Words>4159</Words>
  <Application>Microsoft Office PowerPoint</Application>
  <PresentationFormat>Laiekraan</PresentationFormat>
  <Paragraphs>252</Paragraphs>
  <Slides>50</Slides>
  <Notes>0</Notes>
  <HiddenSlides>0</HiddenSlides>
  <MMClips>0</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50</vt:i4>
      </vt:variant>
    </vt:vector>
  </HeadingPairs>
  <TitlesOfParts>
    <vt:vector size="53" baseType="lpstr">
      <vt:lpstr>Arial</vt:lpstr>
      <vt:lpstr>Helvetica</vt:lpstr>
      <vt:lpstr>TU_2018_ppt</vt:lpstr>
      <vt:lpstr>Tallinna ühistransport</vt:lpstr>
      <vt:lpstr>Uuringu metoodika</vt:lpstr>
      <vt:lpstr>Vastajate struktuur (kaalutud), %</vt:lpstr>
      <vt:lpstr>Lühikokkuvõte</vt:lpstr>
      <vt:lpstr>Lühikokkuvõte</vt:lpstr>
      <vt:lpstr>Tulemused</vt:lpstr>
      <vt:lpstr>Liiklemine Tallinnas aastal 2022, %</vt:lpstr>
      <vt:lpstr>Liiklemine Tallinnas aastatel 2022 (põhiliselt), %</vt:lpstr>
      <vt:lpstr>Põhiliselt ühistranspordiga liiklejate profiil, %</vt:lpstr>
      <vt:lpstr>Ühistranspordiga sõitjate osakaalud 2003-2022</vt:lpstr>
      <vt:lpstr>Autoga sõitjate osakaalud 2003-2022</vt:lpstr>
      <vt:lpstr>Transpordiliikide kasutamissagedus</vt:lpstr>
      <vt:lpstr>Transpordiliikide kasutamine 2022</vt:lpstr>
      <vt:lpstr>Ühistranspordi muutumine viimase aasta jooksul</vt:lpstr>
      <vt:lpstr>Ühistranspordi muutumine viimase aasta jooksul</vt:lpstr>
      <vt:lpstr>Transpordivahendi eelistamine</vt:lpstr>
      <vt:lpstr>Transpordivahendi eelistamine</vt:lpstr>
      <vt:lpstr>Rahulolu ühistranspordi korraldusega Tallinnas</vt:lpstr>
      <vt:lpstr>Rahulolu ühistranspordi korraldusega Tallinnas</vt:lpstr>
      <vt:lpstr>Suhtumine uuendustesse linnatranspordis</vt:lpstr>
      <vt:lpstr>Võrdlus teiste riikidega</vt:lpstr>
      <vt:lpstr>Võrdlus teiste riikidega</vt:lpstr>
      <vt:lpstr>Kas jälgite ühissõidukitele paigutatud reklaame?</vt:lpstr>
      <vt:lpstr>Eelistused info saamiseks ühissõidukite kohta, %</vt:lpstr>
      <vt:lpstr>Suhtumine reaalajas saadavasse infosse</vt:lpstr>
      <vt:lpstr>Liiniinfo viimine telefoniäppi</vt:lpstr>
      <vt:lpstr>Olulisemad tegurid ühistranspordis</vt:lpstr>
      <vt:lpstr>Olulisemad tegurid ühistranspordis</vt:lpstr>
      <vt:lpstr>Keskmine hinnang ühistranspordiliikidele</vt:lpstr>
      <vt:lpstr>Keskmine hinnang ühistranspordiliikidele 2000-2022</vt:lpstr>
      <vt:lpstr>Rahulolu busside, trammide ja trollidega</vt:lpstr>
      <vt:lpstr>Rahulolu bussidega </vt:lpstr>
      <vt:lpstr>Rahulolu trammidega </vt:lpstr>
      <vt:lpstr>Rahulolu trollidega </vt:lpstr>
      <vt:lpstr>Rahulolu erinevate sõidukiliikidega  </vt:lpstr>
      <vt:lpstr>Puhtus ja heakord ühissõidukites, </vt:lpstr>
      <vt:lpstr>Puhtus ja heakord ühissõidukites </vt:lpstr>
      <vt:lpstr>Murekohad sõidukite puhtuse osas</vt:lpstr>
      <vt:lpstr>Sõidukijuhtide sõiduoskus ja teenindustase</vt:lpstr>
      <vt:lpstr>Sõidukijuhtide sõiduoskus ja teenindustase</vt:lpstr>
      <vt:lpstr>Sõidukijuhtide sõiduoskus ja teenindustase</vt:lpstr>
      <vt:lpstr>Sõidukijuhtide sõiduoskus ja teenindustase</vt:lpstr>
      <vt:lpstr>Sõidukiliikide võrdlus juhtide teenindustaseme osas</vt:lpstr>
      <vt:lpstr>TLT poolt edastatava info piisavus, lisainfo vajadus</vt:lpstr>
      <vt:lpstr>Sadamasse kulgeva trammiliini toetus</vt:lpstr>
      <vt:lpstr>TLT maine, spontaansed seosed</vt:lpstr>
      <vt:lpstr>TLT maine</vt:lpstr>
      <vt:lpstr>Autojuhtide kursisolu ühistranspordiga</vt:lpstr>
      <vt:lpstr>Mis tingimustel eelistaks ühistransporti autole</vt:lpstr>
      <vt:lpstr>Ettepanekud TLT-le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Tallinna ühistransport</dc:title>
  <dc:creator>Karin</dc:creator>
  <cp:lastModifiedBy>Ivo Parbus</cp:lastModifiedBy>
  <cp:revision>748</cp:revision>
  <cp:lastPrinted>2023-03-28T10:31:52Z</cp:lastPrinted>
  <dcterms:created xsi:type="dcterms:W3CDTF">2018-12-18T14:04:39Z</dcterms:created>
  <dcterms:modified xsi:type="dcterms:W3CDTF">2023-04-11T15:40:09Z</dcterms:modified>
</cp:coreProperties>
</file>